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6" r:id="rId4"/>
  </p:sldMasterIdLst>
  <p:notesMasterIdLst>
    <p:notesMasterId r:id="rId18"/>
  </p:notesMasterIdLst>
  <p:sldIdLst>
    <p:sldId id="256" r:id="rId5"/>
    <p:sldId id="257" r:id="rId6"/>
    <p:sldId id="258" r:id="rId7"/>
    <p:sldId id="279" r:id="rId8"/>
    <p:sldId id="259" r:id="rId9"/>
    <p:sldId id="261" r:id="rId10"/>
    <p:sldId id="277" r:id="rId11"/>
    <p:sldId id="278" r:id="rId12"/>
    <p:sldId id="260" r:id="rId13"/>
    <p:sldId id="276" r:id="rId14"/>
    <p:sldId id="265" r:id="rId15"/>
    <p:sldId id="267" r:id="rId16"/>
    <p:sldId id="275"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718"/>
  </p:normalViewPr>
  <p:slideViewPr>
    <p:cSldViewPr snapToGrid="0">
      <p:cViewPr varScale="1">
        <p:scale>
          <a:sx n="115" d="100"/>
          <a:sy n="115" d="100"/>
        </p:scale>
        <p:origin x="432" y="108"/>
      </p:cViewPr>
      <p:guideLst/>
    </p:cSldViewPr>
  </p:slideViewPr>
  <p:notesTextViewPr>
    <p:cViewPr>
      <p:scale>
        <a:sx n="1" d="1"/>
        <a:sy n="1" d="1"/>
      </p:scale>
      <p:origin x="0" y="0"/>
    </p:cViewPr>
  </p:notesTextViewPr>
  <p:sorterViewPr>
    <p:cViewPr>
      <p:scale>
        <a:sx n="126" d="100"/>
        <a:sy n="12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3</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Tenorite"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Sheet1!$A$2:$A$20</c:f>
              <c:strCache>
                <c:ptCount val="19"/>
                <c:pt idx="0">
                  <c:v>Town office</c:v>
                </c:pt>
                <c:pt idx="1">
                  <c:v>Fire Department</c:v>
                </c:pt>
                <c:pt idx="2">
                  <c:v>Cross-country sking</c:v>
                </c:pt>
                <c:pt idx="3">
                  <c:v>Riverwalk</c:v>
                </c:pt>
                <c:pt idx="4">
                  <c:v>Waliking/hiking trails</c:v>
                </c:pt>
                <c:pt idx="5">
                  <c:v>Local resturants</c:v>
                </c:pt>
                <c:pt idx="6">
                  <c:v>Post office</c:v>
                </c:pt>
                <c:pt idx="7">
                  <c:v>Jackson School</c:v>
                </c:pt>
                <c:pt idx="8">
                  <c:v>Jackson Neighbor Care Program</c:v>
                </c:pt>
                <c:pt idx="9">
                  <c:v>Transfer Station</c:v>
                </c:pt>
                <c:pt idx="10">
                  <c:v>Ambulance Service</c:v>
                </c:pt>
                <c:pt idx="11">
                  <c:v>Police Department</c:v>
                </c:pt>
                <c:pt idx="12">
                  <c:v>Whitney Center</c:v>
                </c:pt>
                <c:pt idx="13">
                  <c:v>Old Library</c:v>
                </c:pt>
                <c:pt idx="14">
                  <c:v>Park Area</c:v>
                </c:pt>
                <c:pt idx="15">
                  <c:v>Library</c:v>
                </c:pt>
                <c:pt idx="16">
                  <c:v>Meals on Wheels</c:v>
                </c:pt>
                <c:pt idx="17">
                  <c:v>Town Inns</c:v>
                </c:pt>
                <c:pt idx="18">
                  <c:v>Jackcon Falls</c:v>
                </c:pt>
              </c:strCache>
            </c:strRef>
          </c:cat>
          <c:val>
            <c:numRef>
              <c:f>Sheet1!$B$2:$B$20</c:f>
              <c:numCache>
                <c:formatCode>General</c:formatCode>
                <c:ptCount val="19"/>
                <c:pt idx="0">
                  <c:v>247</c:v>
                </c:pt>
                <c:pt idx="1">
                  <c:v>82</c:v>
                </c:pt>
                <c:pt idx="2">
                  <c:v>234</c:v>
                </c:pt>
                <c:pt idx="3">
                  <c:v>188</c:v>
                </c:pt>
                <c:pt idx="4">
                  <c:v>235</c:v>
                </c:pt>
                <c:pt idx="5">
                  <c:v>249</c:v>
                </c:pt>
                <c:pt idx="6">
                  <c:v>273</c:v>
                </c:pt>
                <c:pt idx="7">
                  <c:v>86</c:v>
                </c:pt>
                <c:pt idx="8">
                  <c:v>6</c:v>
                </c:pt>
                <c:pt idx="9">
                  <c:v>272</c:v>
                </c:pt>
                <c:pt idx="10">
                  <c:v>67</c:v>
                </c:pt>
                <c:pt idx="11">
                  <c:v>150</c:v>
                </c:pt>
                <c:pt idx="12">
                  <c:v>201</c:v>
                </c:pt>
                <c:pt idx="13">
                  <c:v>85</c:v>
                </c:pt>
                <c:pt idx="14">
                  <c:v>186</c:v>
                </c:pt>
                <c:pt idx="15">
                  <c:v>225</c:v>
                </c:pt>
                <c:pt idx="16">
                  <c:v>0</c:v>
                </c:pt>
                <c:pt idx="17">
                  <c:v>95</c:v>
                </c:pt>
                <c:pt idx="18">
                  <c:v>1</c:v>
                </c:pt>
              </c:numCache>
            </c:numRef>
          </c:val>
          <c:extLst>
            <c:ext xmlns:c16="http://schemas.microsoft.com/office/drawing/2014/chart" uri="{C3380CC4-5D6E-409C-BE32-E72D297353CC}">
              <c16:uniqueId val="{00000000-5A55-423E-948E-3543A421E78B}"/>
            </c:ext>
          </c:extLst>
        </c:ser>
        <c:dLbls>
          <c:showLegendKey val="0"/>
          <c:showVal val="1"/>
          <c:showCatName val="0"/>
          <c:showSerName val="0"/>
          <c:showPercent val="0"/>
          <c:showBubbleSize val="0"/>
        </c:dLbls>
        <c:gapWidth val="150"/>
        <c:overlap val="-25"/>
        <c:axId val="1111705064"/>
        <c:axId val="1111706704"/>
      </c:barChart>
      <c:catAx>
        <c:axId val="111170506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Tenorite" pitchFamily="2" charset="0"/>
                <a:ea typeface="+mn-ea"/>
                <a:cs typeface="+mn-cs"/>
              </a:defRPr>
            </a:pPr>
            <a:endParaRPr lang="en-US"/>
          </a:p>
        </c:txPr>
        <c:crossAx val="1111706704"/>
        <c:crosses val="autoZero"/>
        <c:auto val="1"/>
        <c:lblAlgn val="ctr"/>
        <c:lblOffset val="100"/>
        <c:noMultiLvlLbl val="0"/>
      </c:catAx>
      <c:valAx>
        <c:axId val="1111706704"/>
        <c:scaling>
          <c:orientation val="minMax"/>
        </c:scaling>
        <c:delete val="1"/>
        <c:axPos val="t"/>
        <c:numFmt formatCode="General" sourceLinked="1"/>
        <c:majorTickMark val="none"/>
        <c:minorTickMark val="none"/>
        <c:tickLblPos val="nextTo"/>
        <c:crossAx val="1111705064"/>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3</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Tenorite"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Riverwalk</c:v>
                </c:pt>
                <c:pt idx="1">
                  <c:v>People in Town</c:v>
                </c:pt>
                <c:pt idx="2">
                  <c:v>Peacefulness</c:v>
                </c:pt>
                <c:pt idx="3">
                  <c:v>Restaurants</c:v>
                </c:pt>
                <c:pt idx="4">
                  <c:v>Walking/hiking trails</c:v>
                </c:pt>
                <c:pt idx="5">
                  <c:v>Library</c:v>
                </c:pt>
                <c:pt idx="6">
                  <c:v>"Norman Rockwell" atmosphere</c:v>
                </c:pt>
              </c:strCache>
            </c:strRef>
          </c:cat>
          <c:val>
            <c:numRef>
              <c:f>Sheet1!$B$2:$B$8</c:f>
              <c:numCache>
                <c:formatCode>General</c:formatCode>
                <c:ptCount val="7"/>
                <c:pt idx="0">
                  <c:v>142</c:v>
                </c:pt>
                <c:pt idx="1">
                  <c:v>185</c:v>
                </c:pt>
                <c:pt idx="2">
                  <c:v>222</c:v>
                </c:pt>
                <c:pt idx="3">
                  <c:v>147</c:v>
                </c:pt>
                <c:pt idx="4">
                  <c:v>220</c:v>
                </c:pt>
                <c:pt idx="5">
                  <c:v>184</c:v>
                </c:pt>
                <c:pt idx="6">
                  <c:v>122</c:v>
                </c:pt>
              </c:numCache>
            </c:numRef>
          </c:val>
          <c:extLst>
            <c:ext xmlns:c16="http://schemas.microsoft.com/office/drawing/2014/chart" uri="{C3380CC4-5D6E-409C-BE32-E72D297353CC}">
              <c16:uniqueId val="{00000000-5A55-423E-948E-3543A421E78B}"/>
            </c:ext>
          </c:extLst>
        </c:ser>
        <c:dLbls>
          <c:showLegendKey val="0"/>
          <c:showVal val="1"/>
          <c:showCatName val="0"/>
          <c:showSerName val="0"/>
          <c:showPercent val="0"/>
          <c:showBubbleSize val="0"/>
        </c:dLbls>
        <c:gapWidth val="150"/>
        <c:overlap val="-25"/>
        <c:axId val="1111705064"/>
        <c:axId val="1111706704"/>
      </c:barChart>
      <c:catAx>
        <c:axId val="111170506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Tenorite" pitchFamily="2" charset="0"/>
                <a:ea typeface="+mn-ea"/>
                <a:cs typeface="+mn-cs"/>
              </a:defRPr>
            </a:pPr>
            <a:endParaRPr lang="en-US"/>
          </a:p>
        </c:txPr>
        <c:crossAx val="1111706704"/>
        <c:crosses val="autoZero"/>
        <c:auto val="1"/>
        <c:lblAlgn val="ctr"/>
        <c:lblOffset val="100"/>
        <c:noMultiLvlLbl val="0"/>
      </c:catAx>
      <c:valAx>
        <c:axId val="1111706704"/>
        <c:scaling>
          <c:orientation val="minMax"/>
        </c:scaling>
        <c:delete val="1"/>
        <c:axPos val="t"/>
        <c:numFmt formatCode="General" sourceLinked="1"/>
        <c:majorTickMark val="none"/>
        <c:minorTickMark val="none"/>
        <c:tickLblPos val="nextTo"/>
        <c:crossAx val="1111705064"/>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3</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Tenorite"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Enews</c:v>
                </c:pt>
                <c:pt idx="1">
                  <c:v>Jackson website</c:v>
                </c:pt>
                <c:pt idx="2">
                  <c:v>Post Office</c:v>
                </c:pt>
                <c:pt idx="3">
                  <c:v>Church</c:v>
                </c:pt>
                <c:pt idx="4">
                  <c:v>Jackson Flicks</c:v>
                </c:pt>
                <c:pt idx="5">
                  <c:v>Annual Town Meeting</c:v>
                </c:pt>
                <c:pt idx="6">
                  <c:v>Friends/Neighbors</c:v>
                </c:pt>
                <c:pt idx="7">
                  <c:v>Jackson Bridge</c:v>
                </c:pt>
                <c:pt idx="8">
                  <c:v>Conway Sun</c:v>
                </c:pt>
                <c:pt idx="9">
                  <c:v>Local eateries</c:v>
                </c:pt>
                <c:pt idx="10">
                  <c:v>Library website</c:v>
                </c:pt>
                <c:pt idx="11">
                  <c:v>Transfer Station</c:v>
                </c:pt>
                <c:pt idx="12">
                  <c:v>Town Meetings</c:v>
                </c:pt>
              </c:strCache>
            </c:strRef>
          </c:cat>
          <c:val>
            <c:numRef>
              <c:f>Sheet1!$B$2:$B$14</c:f>
              <c:numCache>
                <c:formatCode>General</c:formatCode>
                <c:ptCount val="13"/>
                <c:pt idx="0">
                  <c:v>240</c:v>
                </c:pt>
                <c:pt idx="1">
                  <c:v>113</c:v>
                </c:pt>
                <c:pt idx="2">
                  <c:v>94</c:v>
                </c:pt>
                <c:pt idx="3">
                  <c:v>27</c:v>
                </c:pt>
                <c:pt idx="4">
                  <c:v>13</c:v>
                </c:pt>
                <c:pt idx="5">
                  <c:v>90</c:v>
                </c:pt>
                <c:pt idx="6">
                  <c:v>198</c:v>
                </c:pt>
                <c:pt idx="7">
                  <c:v>51</c:v>
                </c:pt>
                <c:pt idx="8">
                  <c:v>197</c:v>
                </c:pt>
                <c:pt idx="9">
                  <c:v>42</c:v>
                </c:pt>
                <c:pt idx="10">
                  <c:v>57</c:v>
                </c:pt>
                <c:pt idx="11">
                  <c:v>34</c:v>
                </c:pt>
                <c:pt idx="12">
                  <c:v>86</c:v>
                </c:pt>
              </c:numCache>
            </c:numRef>
          </c:val>
          <c:extLst>
            <c:ext xmlns:c16="http://schemas.microsoft.com/office/drawing/2014/chart" uri="{C3380CC4-5D6E-409C-BE32-E72D297353CC}">
              <c16:uniqueId val="{00000000-5A55-423E-948E-3543A421E78B}"/>
            </c:ext>
          </c:extLst>
        </c:ser>
        <c:dLbls>
          <c:showLegendKey val="0"/>
          <c:showVal val="1"/>
          <c:showCatName val="0"/>
          <c:showSerName val="0"/>
          <c:showPercent val="0"/>
          <c:showBubbleSize val="0"/>
        </c:dLbls>
        <c:gapWidth val="150"/>
        <c:overlap val="-25"/>
        <c:axId val="1111705064"/>
        <c:axId val="1111706704"/>
      </c:barChart>
      <c:catAx>
        <c:axId val="111170506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Tenorite" pitchFamily="2" charset="0"/>
                <a:ea typeface="+mn-ea"/>
                <a:cs typeface="+mn-cs"/>
              </a:defRPr>
            </a:pPr>
            <a:endParaRPr lang="en-US"/>
          </a:p>
        </c:txPr>
        <c:crossAx val="1111706704"/>
        <c:crosses val="autoZero"/>
        <c:auto val="1"/>
        <c:lblAlgn val="ctr"/>
        <c:lblOffset val="100"/>
        <c:noMultiLvlLbl val="0"/>
      </c:catAx>
      <c:valAx>
        <c:axId val="1111706704"/>
        <c:scaling>
          <c:orientation val="minMax"/>
        </c:scaling>
        <c:delete val="1"/>
        <c:axPos val="t"/>
        <c:numFmt formatCode="General" sourceLinked="1"/>
        <c:majorTickMark val="none"/>
        <c:minorTickMark val="none"/>
        <c:tickLblPos val="nextTo"/>
        <c:crossAx val="1111705064"/>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4" tIns="46586" rIns="93174" bIns="46586"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4" tIns="46586" rIns="93174" bIns="46586" rtlCol="0"/>
          <a:lstStyle>
            <a:lvl1pPr algn="r">
              <a:defRPr sz="1200"/>
            </a:lvl1pPr>
          </a:lstStyle>
          <a:p>
            <a:fld id="{7487ADD9-2083-264C-A652-8D52D02F7E72}" type="datetimeFigureOut">
              <a:rPr lang="en-US" smtClean="0"/>
              <a:t>1/24/2023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4" tIns="46586" rIns="93174" bIns="46586" rtlCol="0" anchor="ctr"/>
          <a:lstStyle/>
          <a:p>
            <a:endParaRPr lang="en-US" dirty="0"/>
          </a:p>
        </p:txBody>
      </p:sp>
      <p:sp>
        <p:nvSpPr>
          <p:cNvPr id="5" name="Notes Placeholder 4"/>
          <p:cNvSpPr>
            <a:spLocks noGrp="1"/>
          </p:cNvSpPr>
          <p:nvPr>
            <p:ph type="body" sz="quarter" idx="3"/>
          </p:nvPr>
        </p:nvSpPr>
        <p:spPr>
          <a:xfrm>
            <a:off x="701040" y="4473893"/>
            <a:ext cx="5608320" cy="3660457"/>
          </a:xfrm>
          <a:prstGeom prst="rect">
            <a:avLst/>
          </a:prstGeom>
        </p:spPr>
        <p:txBody>
          <a:bodyPr vert="horz" lIns="93174" tIns="46586" rIns="93174"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4" tIns="46586" rIns="93174" bIns="4658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4" tIns="46586" rIns="93174" bIns="46586"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1EE3C-E907-7BF7-9D41-E449DAFFA0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DD880A-2686-06FB-CE89-7A7B95580E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0BC99D-11EA-C14C-910D-4AC6FC4D9B5E}"/>
              </a:ext>
            </a:extLst>
          </p:cNvPr>
          <p:cNvSpPr>
            <a:spLocks noGrp="1"/>
          </p:cNvSpPr>
          <p:nvPr>
            <p:ph type="dt" sz="half" idx="10"/>
          </p:nvPr>
        </p:nvSpPr>
        <p:spPr/>
        <p:txBody>
          <a:bodyPr/>
          <a:lstStyle/>
          <a:p>
            <a:fld id="{B61BEF0D-F0BB-DE4B-95CE-6DB70DBA9567}" type="datetimeFigureOut">
              <a:rPr lang="en-US" smtClean="0"/>
              <a:pPr/>
              <a:t>1/24/2023</a:t>
            </a:fld>
            <a:endParaRPr lang="en-US" dirty="0"/>
          </a:p>
        </p:txBody>
      </p:sp>
      <p:sp>
        <p:nvSpPr>
          <p:cNvPr id="5" name="Footer Placeholder 4">
            <a:extLst>
              <a:ext uri="{FF2B5EF4-FFF2-40B4-BE49-F238E27FC236}">
                <a16:creationId xmlns:a16="http://schemas.microsoft.com/office/drawing/2014/main" id="{DBB19251-D437-41F4-2857-9594BEA29BB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2CFE066-6AEF-C74F-E984-99BD6DD3DD9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a:extLst>
              <a:ext uri="{FF2B5EF4-FFF2-40B4-BE49-F238E27FC236}">
                <a16:creationId xmlns:a16="http://schemas.microsoft.com/office/drawing/2014/main" id="{C05B1D76-5740-650D-F6E2-8424607878C9}"/>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C9F0329C-6D5D-B218-025B-478053D91F00}"/>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0">
            <a:extLst>
              <a:ext uri="{FF2B5EF4-FFF2-40B4-BE49-F238E27FC236}">
                <a16:creationId xmlns:a16="http://schemas.microsoft.com/office/drawing/2014/main" id="{2A2DF174-DABD-2C1C-0976-67BB5275AA45}"/>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8">
            <a:extLst>
              <a:ext uri="{FF2B5EF4-FFF2-40B4-BE49-F238E27FC236}">
                <a16:creationId xmlns:a16="http://schemas.microsoft.com/office/drawing/2014/main" id="{DC841E09-A7B8-2368-2B45-7E0D08525525}"/>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1" name="Group 10">
            <a:extLst>
              <a:ext uri="{FF2B5EF4-FFF2-40B4-BE49-F238E27FC236}">
                <a16:creationId xmlns:a16="http://schemas.microsoft.com/office/drawing/2014/main" id="{60B3C5A9-F17D-7ABA-E8A8-A1793FE5ECAD}"/>
              </a:ext>
            </a:extLst>
          </p:cNvPr>
          <p:cNvGrpSpPr/>
          <p:nvPr userDrawn="1"/>
        </p:nvGrpSpPr>
        <p:grpSpPr>
          <a:xfrm>
            <a:off x="8264427" y="-3419"/>
            <a:ext cx="3927573" cy="3165022"/>
            <a:chOff x="9857014" y="13834"/>
            <a:chExt cx="2334986" cy="1881641"/>
          </a:xfrm>
        </p:grpSpPr>
        <p:sp>
          <p:nvSpPr>
            <p:cNvPr id="12" name="Freeform 14">
              <a:extLst>
                <a:ext uri="{FF2B5EF4-FFF2-40B4-BE49-F238E27FC236}">
                  <a16:creationId xmlns:a16="http://schemas.microsoft.com/office/drawing/2014/main" id="{02181DBC-65F0-0C36-A1B1-5210D12F7BF6}"/>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15">
              <a:extLst>
                <a:ext uri="{FF2B5EF4-FFF2-40B4-BE49-F238E27FC236}">
                  <a16:creationId xmlns:a16="http://schemas.microsoft.com/office/drawing/2014/main" id="{1F8AA14F-5134-B2A5-9CDA-E9FB1AA067BE}"/>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4" name="Freeform 21">
            <a:extLst>
              <a:ext uri="{FF2B5EF4-FFF2-40B4-BE49-F238E27FC236}">
                <a16:creationId xmlns:a16="http://schemas.microsoft.com/office/drawing/2014/main" id="{2C7397D8-ACD0-C5E1-8582-0379D35BF350}"/>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27">
            <a:extLst>
              <a:ext uri="{FF2B5EF4-FFF2-40B4-BE49-F238E27FC236}">
                <a16:creationId xmlns:a16="http://schemas.microsoft.com/office/drawing/2014/main" id="{8D0125ED-3826-5386-F39C-BB9B54D915AF}"/>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651825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78973-E464-4F82-947B-C69EA7019E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183A179-7D5D-3770-A1B0-AF0051BDD6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9F468E-4BCC-19F1-F3AA-8A7B6232D805}"/>
              </a:ext>
            </a:extLst>
          </p:cNvPr>
          <p:cNvSpPr>
            <a:spLocks noGrp="1"/>
          </p:cNvSpPr>
          <p:nvPr>
            <p:ph type="dt" sz="half" idx="10"/>
          </p:nvPr>
        </p:nvSpPr>
        <p:spPr/>
        <p:txBody>
          <a:bodyPr/>
          <a:lstStyle/>
          <a:p>
            <a:fld id="{B562DF68-3089-814D-8A14-C651FE91885E}" type="datetime1">
              <a:rPr lang="en-US" smtClean="0"/>
              <a:pPr/>
              <a:t>1/24/2023</a:t>
            </a:fld>
            <a:endParaRPr lang="en-US" dirty="0"/>
          </a:p>
        </p:txBody>
      </p:sp>
      <p:sp>
        <p:nvSpPr>
          <p:cNvPr id="5" name="Footer Placeholder 4">
            <a:extLst>
              <a:ext uri="{FF2B5EF4-FFF2-40B4-BE49-F238E27FC236}">
                <a16:creationId xmlns:a16="http://schemas.microsoft.com/office/drawing/2014/main" id="{C6AAF91F-CAD2-82C4-12EB-9B9F794297C1}"/>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7801059A-DCDD-4C93-B55C-768703C20DD0}"/>
              </a:ext>
            </a:extLst>
          </p:cNvPr>
          <p:cNvSpPr>
            <a:spLocks noGrp="1"/>
          </p:cNvSpPr>
          <p:nvPr>
            <p:ph type="sldNum" sz="quarter" idx="12"/>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04699304"/>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447457-D242-D0B8-2396-CE08A45245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449038-B551-C1C7-0280-388D9CCD12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86666B-4557-82E6-E770-DE724FC12CFB}"/>
              </a:ext>
            </a:extLst>
          </p:cNvPr>
          <p:cNvSpPr>
            <a:spLocks noGrp="1"/>
          </p:cNvSpPr>
          <p:nvPr>
            <p:ph type="dt" sz="half" idx="10"/>
          </p:nvPr>
        </p:nvSpPr>
        <p:spPr/>
        <p:txBody>
          <a:bodyPr/>
          <a:lstStyle/>
          <a:p>
            <a:fld id="{B562DF68-3089-814D-8A14-C651FE91885E}" type="datetime1">
              <a:rPr lang="en-US" smtClean="0"/>
              <a:pPr/>
              <a:t>1/24/2023</a:t>
            </a:fld>
            <a:endParaRPr lang="en-US" dirty="0"/>
          </a:p>
        </p:txBody>
      </p:sp>
      <p:sp>
        <p:nvSpPr>
          <p:cNvPr id="5" name="Footer Placeholder 4">
            <a:extLst>
              <a:ext uri="{FF2B5EF4-FFF2-40B4-BE49-F238E27FC236}">
                <a16:creationId xmlns:a16="http://schemas.microsoft.com/office/drawing/2014/main" id="{7AA274DA-864D-4CD6-8DBB-0DBA97F6726A}"/>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17CEF60F-D8AD-F912-D502-53DC0D262FB7}"/>
              </a:ext>
            </a:extLst>
          </p:cNvPr>
          <p:cNvSpPr>
            <a:spLocks noGrp="1"/>
          </p:cNvSpPr>
          <p:nvPr>
            <p:ph type="sldNum" sz="quarter" idx="12"/>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94715746"/>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C1583C39-01BF-7F43-854C-FBB4E9AB6B0C}" type="datetime1">
              <a:rPr lang="en-US" smtClean="0"/>
              <a:pPr/>
              <a:t>1/24/2023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6283235"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6283235"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65511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Header">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Title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1167492" y="2653167"/>
            <a:ext cx="9779183" cy="3436483"/>
          </a:xfrm>
        </p:spPr>
        <p:txBody>
          <a:bodyPr>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fld id="{F5592931-05C6-8543-8B6E-A8BD29BD5C2B}" type="datetime1">
              <a:rPr lang="en-US" smtClean="0"/>
              <a:pPr/>
              <a:t>1/24/2023</a:t>
            </a:fld>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02635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BDAA5-E0D0-B5C3-5C88-99B8767C33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38FC13-C8ED-A253-FD57-69B3EC530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C6A330-B7DB-8545-1DA6-456A093600BB}"/>
              </a:ext>
            </a:extLst>
          </p:cNvPr>
          <p:cNvSpPr>
            <a:spLocks noGrp="1"/>
          </p:cNvSpPr>
          <p:nvPr>
            <p:ph type="dt" sz="half" idx="10"/>
          </p:nvPr>
        </p:nvSpPr>
        <p:spPr/>
        <p:txBody>
          <a:bodyPr/>
          <a:lstStyle/>
          <a:p>
            <a:fld id="{DD9C8446-696E-6942-B6C8-CC9CAD0B34E0}" type="datetime1">
              <a:rPr lang="en-US" smtClean="0"/>
              <a:pPr/>
              <a:t>1/24/2023</a:t>
            </a:fld>
            <a:endParaRPr lang="en-US" dirty="0"/>
          </a:p>
        </p:txBody>
      </p:sp>
      <p:sp>
        <p:nvSpPr>
          <p:cNvPr id="5" name="Footer Placeholder 4">
            <a:extLst>
              <a:ext uri="{FF2B5EF4-FFF2-40B4-BE49-F238E27FC236}">
                <a16:creationId xmlns:a16="http://schemas.microsoft.com/office/drawing/2014/main" id="{396F9079-8730-F42C-A6B4-AE4B19A41448}"/>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C657B891-9515-B32E-EF5F-9E5E16A6A81F}"/>
              </a:ext>
            </a:extLst>
          </p:cNvPr>
          <p:cNvSpPr>
            <a:spLocks noGrp="1"/>
          </p:cNvSpPr>
          <p:nvPr>
            <p:ph type="sldNum" sz="quarter" idx="12"/>
          </p:nvPr>
        </p:nvSpPr>
        <p:spPr/>
        <p:txBody>
          <a:bodyPr/>
          <a:lstStyle/>
          <a:p>
            <a:fld id="{294A09A9-5501-47C1-A89A-A340965A2BE2}" type="slidenum">
              <a:rPr lang="en-US" smtClean="0"/>
              <a:pPr/>
              <a:t>‹#›</a:t>
            </a:fld>
            <a:endParaRPr lang="en-US" dirty="0"/>
          </a:p>
        </p:txBody>
      </p:sp>
      <p:sp>
        <p:nvSpPr>
          <p:cNvPr id="7" name="Freeform 3">
            <a:extLst>
              <a:ext uri="{FF2B5EF4-FFF2-40B4-BE49-F238E27FC236}">
                <a16:creationId xmlns:a16="http://schemas.microsoft.com/office/drawing/2014/main" id="{573344A2-1D98-5EC9-EEB2-9A2BD9192F47}"/>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Freeform 4">
            <a:extLst>
              <a:ext uri="{FF2B5EF4-FFF2-40B4-BE49-F238E27FC236}">
                <a16:creationId xmlns:a16="http://schemas.microsoft.com/office/drawing/2014/main" id="{2C8DBB8E-E731-7370-8270-0E280F5527E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9" name="Freeform 5">
            <a:extLst>
              <a:ext uri="{FF2B5EF4-FFF2-40B4-BE49-F238E27FC236}">
                <a16:creationId xmlns:a16="http://schemas.microsoft.com/office/drawing/2014/main" id="{A3FD79EC-F463-29DE-60EE-F74634007087}"/>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0" name="Group 9">
            <a:extLst>
              <a:ext uri="{FF2B5EF4-FFF2-40B4-BE49-F238E27FC236}">
                <a16:creationId xmlns:a16="http://schemas.microsoft.com/office/drawing/2014/main" id="{92EBED1B-11C8-A147-09E2-E88307502656}"/>
              </a:ext>
            </a:extLst>
          </p:cNvPr>
          <p:cNvGrpSpPr/>
          <p:nvPr userDrawn="1"/>
        </p:nvGrpSpPr>
        <p:grpSpPr>
          <a:xfrm>
            <a:off x="8082092" y="5590903"/>
            <a:ext cx="1572380" cy="1267097"/>
            <a:chOff x="7413403" y="4976359"/>
            <a:chExt cx="2334986" cy="1881641"/>
          </a:xfrm>
        </p:grpSpPr>
        <p:sp>
          <p:nvSpPr>
            <p:cNvPr id="11" name="Freeform 6">
              <a:extLst>
                <a:ext uri="{FF2B5EF4-FFF2-40B4-BE49-F238E27FC236}">
                  <a16:creationId xmlns:a16="http://schemas.microsoft.com/office/drawing/2014/main" id="{A00AA7EB-EA10-C41C-0A9E-BCD6F3E8889F}"/>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12" name="Freeform 7">
              <a:extLst>
                <a:ext uri="{FF2B5EF4-FFF2-40B4-BE49-F238E27FC236}">
                  <a16:creationId xmlns:a16="http://schemas.microsoft.com/office/drawing/2014/main" id="{F18DD315-0FC7-09F8-501C-C9A32AF419C4}"/>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Tree>
    <p:extLst>
      <p:ext uri="{BB962C8B-B14F-4D97-AF65-F5344CB8AC3E}">
        <p14:creationId xmlns:p14="http://schemas.microsoft.com/office/powerpoint/2010/main" val="2716250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D2860-8E86-6702-B69A-E41BCAFD2F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35EA87B-2E88-10B0-7FE7-BD0CDECB9C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98A70B-96C2-03B2-D401-8AC7BF3271B2}"/>
              </a:ext>
            </a:extLst>
          </p:cNvPr>
          <p:cNvSpPr>
            <a:spLocks noGrp="1"/>
          </p:cNvSpPr>
          <p:nvPr>
            <p:ph type="dt" sz="half" idx="10"/>
          </p:nvPr>
        </p:nvSpPr>
        <p:spPr/>
        <p:txBody>
          <a:bodyPr/>
          <a:lstStyle/>
          <a:p>
            <a:fld id="{F5592931-05C6-8543-8B6E-A8BD29BD5C2B}" type="datetime1">
              <a:rPr lang="en-US" smtClean="0"/>
              <a:pPr/>
              <a:t>1/24/2023</a:t>
            </a:fld>
            <a:endParaRPr lang="en-US" dirty="0"/>
          </a:p>
        </p:txBody>
      </p:sp>
      <p:sp>
        <p:nvSpPr>
          <p:cNvPr id="5" name="Footer Placeholder 4">
            <a:extLst>
              <a:ext uri="{FF2B5EF4-FFF2-40B4-BE49-F238E27FC236}">
                <a16:creationId xmlns:a16="http://schemas.microsoft.com/office/drawing/2014/main" id="{D204C8FC-1563-698F-91BD-8F08A017B0E4}"/>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38CDDE21-B110-BC5B-04D2-BD452DFFA311}"/>
              </a:ext>
            </a:extLst>
          </p:cNvPr>
          <p:cNvSpPr>
            <a:spLocks noGrp="1"/>
          </p:cNvSpPr>
          <p:nvPr>
            <p:ph type="sldNum" sz="quarter" idx="12"/>
          </p:nvPr>
        </p:nvSpPr>
        <p:spPr/>
        <p:txBody>
          <a:bodyPr/>
          <a:lstStyle/>
          <a:p>
            <a:fld id="{294A09A9-5501-47C1-A89A-A340965A2BE2}" type="slidenum">
              <a:rPr lang="en-US" smtClean="0"/>
              <a:pPr/>
              <a:t>‹#›</a:t>
            </a:fld>
            <a:endParaRPr lang="en-US" dirty="0"/>
          </a:p>
        </p:txBody>
      </p:sp>
      <p:sp>
        <p:nvSpPr>
          <p:cNvPr id="7" name="Rectangle 6">
            <a:extLst>
              <a:ext uri="{FF2B5EF4-FFF2-40B4-BE49-F238E27FC236}">
                <a16:creationId xmlns:a16="http://schemas.microsoft.com/office/drawing/2014/main" id="{EB906535-11F6-A06C-A20C-45E6735F41A0}"/>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11">
            <a:extLst>
              <a:ext uri="{FF2B5EF4-FFF2-40B4-BE49-F238E27FC236}">
                <a16:creationId xmlns:a16="http://schemas.microsoft.com/office/drawing/2014/main" id="{3562BD8C-B682-AE8A-7250-4E44D41D3B2E}"/>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13">
            <a:extLst>
              <a:ext uri="{FF2B5EF4-FFF2-40B4-BE49-F238E27FC236}">
                <a16:creationId xmlns:a16="http://schemas.microsoft.com/office/drawing/2014/main" id="{416AD124-71B4-A0EB-0DE9-77459E47300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14">
            <a:extLst>
              <a:ext uri="{FF2B5EF4-FFF2-40B4-BE49-F238E27FC236}">
                <a16:creationId xmlns:a16="http://schemas.microsoft.com/office/drawing/2014/main" id="{FF67768E-78B7-4F5E-5AFC-D3D22484C37B}"/>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971435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2CB0F-F140-AF58-096B-5719044BB7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D6FE24-F646-34EA-ED4B-4D82369717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348F3B7-9C27-139E-1DC7-FD70886A5D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3A6719-1082-A233-C7B7-0247E12647C0}"/>
              </a:ext>
            </a:extLst>
          </p:cNvPr>
          <p:cNvSpPr>
            <a:spLocks noGrp="1"/>
          </p:cNvSpPr>
          <p:nvPr>
            <p:ph type="dt" sz="half" idx="10"/>
          </p:nvPr>
        </p:nvSpPr>
        <p:spPr/>
        <p:txBody>
          <a:bodyPr/>
          <a:lstStyle/>
          <a:p>
            <a:fld id="{B562DF68-3089-814D-8A14-C651FE91885E}" type="datetime1">
              <a:rPr lang="en-US" smtClean="0"/>
              <a:pPr/>
              <a:t>1/24/2023</a:t>
            </a:fld>
            <a:endParaRPr lang="en-US" dirty="0"/>
          </a:p>
        </p:txBody>
      </p:sp>
      <p:sp>
        <p:nvSpPr>
          <p:cNvPr id="6" name="Footer Placeholder 5">
            <a:extLst>
              <a:ext uri="{FF2B5EF4-FFF2-40B4-BE49-F238E27FC236}">
                <a16:creationId xmlns:a16="http://schemas.microsoft.com/office/drawing/2014/main" id="{94D69286-BE53-E0BC-88B5-09BCB5ED7D0E}"/>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052C0C80-0BB1-2F03-79F4-E5716B8C441F}"/>
              </a:ext>
            </a:extLst>
          </p:cNvPr>
          <p:cNvSpPr>
            <a:spLocks noGrp="1"/>
          </p:cNvSpPr>
          <p:nvPr>
            <p:ph type="sldNum" sz="quarter" idx="12"/>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553559831"/>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BD5B8-83B1-E200-051B-A3676CB2EBD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2A118F-444D-D016-BFC7-376CC920B8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7B173D-949A-CE39-6767-F016426C5F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2D513C-253B-6E93-9BB0-216CF1B727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AE2FF-B145-07DD-2E3A-C8AC9984B4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3065F4-90E5-FB2C-5657-1DEFE35DE6BA}"/>
              </a:ext>
            </a:extLst>
          </p:cNvPr>
          <p:cNvSpPr>
            <a:spLocks noGrp="1"/>
          </p:cNvSpPr>
          <p:nvPr>
            <p:ph type="dt" sz="half" idx="10"/>
          </p:nvPr>
        </p:nvSpPr>
        <p:spPr/>
        <p:txBody>
          <a:bodyPr/>
          <a:lstStyle/>
          <a:p>
            <a:fld id="{B562DF68-3089-814D-8A14-C651FE91885E}" type="datetime1">
              <a:rPr lang="en-US" smtClean="0"/>
              <a:pPr/>
              <a:t>1/24/2023</a:t>
            </a:fld>
            <a:endParaRPr lang="en-US" dirty="0"/>
          </a:p>
        </p:txBody>
      </p:sp>
      <p:sp>
        <p:nvSpPr>
          <p:cNvPr id="8" name="Footer Placeholder 7">
            <a:extLst>
              <a:ext uri="{FF2B5EF4-FFF2-40B4-BE49-F238E27FC236}">
                <a16:creationId xmlns:a16="http://schemas.microsoft.com/office/drawing/2014/main" id="{E80555B7-0ECB-4B12-7B7D-E51002E330A1}"/>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ABD3A337-7DF3-05AF-C888-175C1107F64F}"/>
              </a:ext>
            </a:extLst>
          </p:cNvPr>
          <p:cNvSpPr>
            <a:spLocks noGrp="1"/>
          </p:cNvSpPr>
          <p:nvPr>
            <p:ph type="sldNum" sz="quarter" idx="12"/>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410084009"/>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9BFEB-8706-3092-BA03-B92B86B180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AC5E0C2-B62B-C886-FE39-FBC03212AE29}"/>
              </a:ext>
            </a:extLst>
          </p:cNvPr>
          <p:cNvSpPr>
            <a:spLocks noGrp="1"/>
          </p:cNvSpPr>
          <p:nvPr>
            <p:ph type="dt" sz="half" idx="10"/>
          </p:nvPr>
        </p:nvSpPr>
        <p:spPr/>
        <p:txBody>
          <a:bodyPr/>
          <a:lstStyle/>
          <a:p>
            <a:fld id="{B562DF68-3089-814D-8A14-C651FE91885E}" type="datetime1">
              <a:rPr lang="en-US" smtClean="0"/>
              <a:pPr/>
              <a:t>1/24/2023</a:t>
            </a:fld>
            <a:endParaRPr lang="en-US" dirty="0"/>
          </a:p>
        </p:txBody>
      </p:sp>
      <p:sp>
        <p:nvSpPr>
          <p:cNvPr id="4" name="Footer Placeholder 3">
            <a:extLst>
              <a:ext uri="{FF2B5EF4-FFF2-40B4-BE49-F238E27FC236}">
                <a16:creationId xmlns:a16="http://schemas.microsoft.com/office/drawing/2014/main" id="{75D5A23D-5583-6A97-8DC6-E894150C2EB0}"/>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1F5E4E53-96F2-B2EA-EEC0-CB8FFBF304A2}"/>
              </a:ext>
            </a:extLst>
          </p:cNvPr>
          <p:cNvSpPr>
            <a:spLocks noGrp="1"/>
          </p:cNvSpPr>
          <p:nvPr>
            <p:ph type="sldNum" sz="quarter" idx="12"/>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294555195"/>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D55A05-10FA-533B-95A3-B0F2BFE6D433}"/>
              </a:ext>
            </a:extLst>
          </p:cNvPr>
          <p:cNvSpPr>
            <a:spLocks noGrp="1"/>
          </p:cNvSpPr>
          <p:nvPr>
            <p:ph type="dt" sz="half" idx="10"/>
          </p:nvPr>
        </p:nvSpPr>
        <p:spPr/>
        <p:txBody>
          <a:bodyPr/>
          <a:lstStyle/>
          <a:p>
            <a:fld id="{B562DF68-3089-814D-8A14-C651FE91885E}" type="datetime1">
              <a:rPr lang="en-US" smtClean="0"/>
              <a:pPr/>
              <a:t>1/24/2023</a:t>
            </a:fld>
            <a:endParaRPr lang="en-US" dirty="0"/>
          </a:p>
        </p:txBody>
      </p:sp>
      <p:sp>
        <p:nvSpPr>
          <p:cNvPr id="3" name="Footer Placeholder 2">
            <a:extLst>
              <a:ext uri="{FF2B5EF4-FFF2-40B4-BE49-F238E27FC236}">
                <a16:creationId xmlns:a16="http://schemas.microsoft.com/office/drawing/2014/main" id="{BE435C9E-C81D-A41D-9A68-5BEA4C8B59B2}"/>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8A201663-B91C-304E-1A66-75E354A1AF03}"/>
              </a:ext>
            </a:extLst>
          </p:cNvPr>
          <p:cNvSpPr>
            <a:spLocks noGrp="1"/>
          </p:cNvSpPr>
          <p:nvPr>
            <p:ph type="sldNum" sz="quarter" idx="12"/>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908406098"/>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738D6-9C25-F90D-4B14-25AAFC52F7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55AA14A-C78A-D57E-9678-6E3E1ED5EF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FDFA9AB-FFE5-FE1F-7B78-E272783974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345887-5C82-C458-FF5F-8D8CA2CDD8E8}"/>
              </a:ext>
            </a:extLst>
          </p:cNvPr>
          <p:cNvSpPr>
            <a:spLocks noGrp="1"/>
          </p:cNvSpPr>
          <p:nvPr>
            <p:ph type="dt" sz="half" idx="10"/>
          </p:nvPr>
        </p:nvSpPr>
        <p:spPr/>
        <p:txBody>
          <a:bodyPr/>
          <a:lstStyle/>
          <a:p>
            <a:fld id="{B562DF68-3089-814D-8A14-C651FE91885E}" type="datetime1">
              <a:rPr lang="en-US" smtClean="0"/>
              <a:pPr/>
              <a:t>1/24/2023</a:t>
            </a:fld>
            <a:endParaRPr lang="en-US" dirty="0"/>
          </a:p>
        </p:txBody>
      </p:sp>
      <p:sp>
        <p:nvSpPr>
          <p:cNvPr id="6" name="Footer Placeholder 5">
            <a:extLst>
              <a:ext uri="{FF2B5EF4-FFF2-40B4-BE49-F238E27FC236}">
                <a16:creationId xmlns:a16="http://schemas.microsoft.com/office/drawing/2014/main" id="{A24B230D-C78F-6BFA-EC23-D044C62261E1}"/>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393E8D1A-293C-14E9-9400-333EB9706950}"/>
              </a:ext>
            </a:extLst>
          </p:cNvPr>
          <p:cNvSpPr>
            <a:spLocks noGrp="1"/>
          </p:cNvSpPr>
          <p:nvPr>
            <p:ph type="sldNum" sz="quarter" idx="12"/>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596025562"/>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D2070-0BF8-9BE9-E2E7-B5524ADC9D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3E457C-3E76-DA3A-30C4-AC71884E3C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FA2B71E-4625-C2EE-E756-F87CC0AED2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81F72D-3ED3-8A5C-D549-C7BF1610DD7B}"/>
              </a:ext>
            </a:extLst>
          </p:cNvPr>
          <p:cNvSpPr>
            <a:spLocks noGrp="1"/>
          </p:cNvSpPr>
          <p:nvPr>
            <p:ph type="dt" sz="half" idx="10"/>
          </p:nvPr>
        </p:nvSpPr>
        <p:spPr/>
        <p:txBody>
          <a:bodyPr/>
          <a:lstStyle/>
          <a:p>
            <a:fld id="{B562DF68-3089-814D-8A14-C651FE91885E}" type="datetime1">
              <a:rPr lang="en-US" smtClean="0"/>
              <a:pPr/>
              <a:t>1/24/2023</a:t>
            </a:fld>
            <a:endParaRPr lang="en-US" dirty="0"/>
          </a:p>
        </p:txBody>
      </p:sp>
      <p:sp>
        <p:nvSpPr>
          <p:cNvPr id="6" name="Footer Placeholder 5">
            <a:extLst>
              <a:ext uri="{FF2B5EF4-FFF2-40B4-BE49-F238E27FC236}">
                <a16:creationId xmlns:a16="http://schemas.microsoft.com/office/drawing/2014/main" id="{BEBF3A5B-F0BD-F29B-6ACA-F4E99B8105B3}"/>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775B0E55-E104-7C4B-ADA7-716077BD251A}"/>
              </a:ext>
            </a:extLst>
          </p:cNvPr>
          <p:cNvSpPr>
            <a:spLocks noGrp="1"/>
          </p:cNvSpPr>
          <p:nvPr>
            <p:ph type="sldNum" sz="quarter" idx="12"/>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664089741"/>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B092A9-EE42-5067-EC03-8BA9856605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5DF1F4-D919-395E-4753-A8E86879E1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D62809-5149-3E90-42BD-5B06EA74F5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2DF68-3089-814D-8A14-C651FE91885E}" type="datetime1">
              <a:rPr lang="en-US" smtClean="0"/>
              <a:pPr/>
              <a:t>1/24/2023</a:t>
            </a:fld>
            <a:endParaRPr lang="en-US" dirty="0"/>
          </a:p>
        </p:txBody>
      </p:sp>
      <p:sp>
        <p:nvSpPr>
          <p:cNvPr id="5" name="Footer Placeholder 4">
            <a:extLst>
              <a:ext uri="{FF2B5EF4-FFF2-40B4-BE49-F238E27FC236}">
                <a16:creationId xmlns:a16="http://schemas.microsoft.com/office/drawing/2014/main" id="{FA510068-23E8-9F21-06D0-6A8E7F4D74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62D8A5BE-FC5D-2C9D-77C4-7FE8F9A890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052688261"/>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 id="2147483838" r:id="rId12"/>
    <p:sldLayoutId id="2147483651" r:id="rId1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276225" y="1152526"/>
            <a:ext cx="8006641" cy="1484142"/>
          </a:xfrm>
        </p:spPr>
        <p:txBody>
          <a:bodyPr>
            <a:normAutofit fontScale="90000"/>
          </a:bodyPr>
          <a:lstStyle/>
          <a:p>
            <a:r>
              <a:rPr lang="en-US" dirty="0"/>
              <a:t>Facilities Committee Survey </a:t>
            </a:r>
            <a:r>
              <a:rPr lang="en-US" sz="4400" dirty="0"/>
              <a:t>November 2022</a:t>
            </a:r>
          </a:p>
        </p:txBody>
      </p:sp>
      <p:pic>
        <p:nvPicPr>
          <p:cNvPr id="4" name="Picture 3">
            <a:extLst>
              <a:ext uri="{FF2B5EF4-FFF2-40B4-BE49-F238E27FC236}">
                <a16:creationId xmlns:a16="http://schemas.microsoft.com/office/drawing/2014/main" id="{9757EE1C-0E39-5566-E260-6B03D9EB80C8}"/>
              </a:ext>
            </a:extLst>
          </p:cNvPr>
          <p:cNvPicPr>
            <a:picLocks noChangeAspect="1"/>
          </p:cNvPicPr>
          <p:nvPr/>
        </p:nvPicPr>
        <p:blipFill>
          <a:blip r:embed="rId2"/>
          <a:stretch>
            <a:fillRect/>
          </a:stretch>
        </p:blipFill>
        <p:spPr>
          <a:xfrm>
            <a:off x="691442" y="2636668"/>
            <a:ext cx="6326876" cy="1819274"/>
          </a:xfrm>
          <a:prstGeom prst="rect">
            <a:avLst/>
          </a:prstGeom>
        </p:spPr>
      </p:pic>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75DE-8A44-4EC5-83C6-95BDDF10DFD9}"/>
              </a:ext>
            </a:extLst>
          </p:cNvPr>
          <p:cNvSpPr>
            <a:spLocks noGrp="1"/>
          </p:cNvSpPr>
          <p:nvPr>
            <p:ph type="title"/>
          </p:nvPr>
        </p:nvSpPr>
        <p:spPr>
          <a:xfrm>
            <a:off x="838200" y="365125"/>
            <a:ext cx="10515600" cy="691779"/>
          </a:xfrm>
        </p:spPr>
        <p:txBody>
          <a:bodyPr>
            <a:normAutofit fontScale="90000"/>
          </a:bodyPr>
          <a:lstStyle/>
          <a:p>
            <a:r>
              <a:rPr lang="en-US" dirty="0"/>
              <a:t>Top Themes in the open-ended questions </a:t>
            </a:r>
          </a:p>
        </p:txBody>
      </p:sp>
      <p:sp>
        <p:nvSpPr>
          <p:cNvPr id="4" name="Content Placeholder 3">
            <a:extLst>
              <a:ext uri="{FF2B5EF4-FFF2-40B4-BE49-F238E27FC236}">
                <a16:creationId xmlns:a16="http://schemas.microsoft.com/office/drawing/2014/main" id="{1B066286-E325-803A-BB28-E6CF37EAAE81}"/>
              </a:ext>
            </a:extLst>
          </p:cNvPr>
          <p:cNvSpPr>
            <a:spLocks noGrp="1"/>
          </p:cNvSpPr>
          <p:nvPr>
            <p:ph idx="1"/>
          </p:nvPr>
        </p:nvSpPr>
        <p:spPr>
          <a:xfrm>
            <a:off x="261258" y="1318161"/>
            <a:ext cx="3014353" cy="4858802"/>
          </a:xfrm>
        </p:spPr>
        <p:txBody>
          <a:bodyPr/>
          <a:lstStyle/>
          <a:p>
            <a:pPr marL="0" indent="0">
              <a:buNone/>
            </a:pPr>
            <a:r>
              <a:rPr lang="en-US" u="sng" dirty="0"/>
              <a:t>Services in other Communities:</a:t>
            </a:r>
          </a:p>
          <a:p>
            <a:r>
              <a:rPr lang="en-US" sz="2400" dirty="0"/>
              <a:t>Transportation</a:t>
            </a:r>
          </a:p>
          <a:p>
            <a:r>
              <a:rPr lang="en-US" sz="2400" dirty="0"/>
              <a:t>Recreational services</a:t>
            </a:r>
          </a:p>
          <a:p>
            <a:r>
              <a:rPr lang="en-US" sz="2400" dirty="0"/>
              <a:t>Morning transfer station hours</a:t>
            </a:r>
          </a:p>
          <a:p>
            <a:r>
              <a:rPr lang="en-US" sz="2400" dirty="0"/>
              <a:t>Renewal energy use and EV charging stations</a:t>
            </a:r>
          </a:p>
          <a:p>
            <a:r>
              <a:rPr lang="en-US" sz="2400" dirty="0"/>
              <a:t>Affordable housing options</a:t>
            </a:r>
          </a:p>
          <a:p>
            <a:endParaRPr lang="en-US" sz="2400" dirty="0"/>
          </a:p>
          <a:p>
            <a:endParaRPr lang="en-US" dirty="0"/>
          </a:p>
        </p:txBody>
      </p:sp>
      <p:sp>
        <p:nvSpPr>
          <p:cNvPr id="6" name="Slide Number Placeholder 5">
            <a:extLst>
              <a:ext uri="{FF2B5EF4-FFF2-40B4-BE49-F238E27FC236}">
                <a16:creationId xmlns:a16="http://schemas.microsoft.com/office/drawing/2014/main" id="{50B6C709-8794-DF4E-A15C-6E648F09DD12}"/>
              </a:ext>
            </a:extLst>
          </p:cNvPr>
          <p:cNvSpPr>
            <a:spLocks noGrp="1"/>
          </p:cNvSpPr>
          <p:nvPr>
            <p:ph type="sldNum" sz="quarter" idx="12"/>
          </p:nvPr>
        </p:nvSpPr>
        <p:spPr/>
        <p:txBody>
          <a:bodyPr/>
          <a:lstStyle/>
          <a:p>
            <a:fld id="{294A09A9-5501-47C1-A89A-A340965A2BE2}" type="slidenum">
              <a:rPr lang="en-US" smtClean="0"/>
              <a:pPr/>
              <a:t>10</a:t>
            </a:fld>
            <a:endParaRPr lang="en-US" dirty="0"/>
          </a:p>
        </p:txBody>
      </p:sp>
      <p:sp>
        <p:nvSpPr>
          <p:cNvPr id="5" name="Content Placeholder 3">
            <a:extLst>
              <a:ext uri="{FF2B5EF4-FFF2-40B4-BE49-F238E27FC236}">
                <a16:creationId xmlns:a16="http://schemas.microsoft.com/office/drawing/2014/main" id="{1B066286-E325-803A-BB28-E6CF37EAAE81}"/>
              </a:ext>
            </a:extLst>
          </p:cNvPr>
          <p:cNvSpPr txBox="1">
            <a:spLocks/>
          </p:cNvSpPr>
          <p:nvPr/>
        </p:nvSpPr>
        <p:spPr>
          <a:xfrm>
            <a:off x="3275611" y="1318161"/>
            <a:ext cx="3265714" cy="48588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u="sng" dirty="0"/>
              <a:t>Concerning changes in Jackson:</a:t>
            </a:r>
          </a:p>
          <a:p>
            <a:r>
              <a:rPr lang="en-US" sz="2400" dirty="0"/>
              <a:t>Too many STR’s</a:t>
            </a:r>
          </a:p>
          <a:p>
            <a:r>
              <a:rPr lang="en-US" sz="2400" dirty="0"/>
              <a:t>Not enough young people/families moving into Town</a:t>
            </a:r>
          </a:p>
          <a:p>
            <a:r>
              <a:rPr lang="en-US" sz="2400" dirty="0"/>
              <a:t>Lack of diversity (age, ethnic and economic)</a:t>
            </a:r>
          </a:p>
          <a:p>
            <a:r>
              <a:rPr lang="en-US" sz="2400" dirty="0"/>
              <a:t>Over-crowding at the falls</a:t>
            </a:r>
          </a:p>
          <a:p>
            <a:r>
              <a:rPr lang="en-US" sz="2400" dirty="0"/>
              <a:t>Jackson losing its rural character</a:t>
            </a:r>
          </a:p>
          <a:p>
            <a:pPr marL="0" indent="0">
              <a:buNone/>
            </a:pPr>
            <a:endParaRPr lang="en-US" dirty="0"/>
          </a:p>
        </p:txBody>
      </p:sp>
      <p:sp>
        <p:nvSpPr>
          <p:cNvPr id="7" name="Content Placeholder 3">
            <a:extLst>
              <a:ext uri="{FF2B5EF4-FFF2-40B4-BE49-F238E27FC236}">
                <a16:creationId xmlns:a16="http://schemas.microsoft.com/office/drawing/2014/main" id="{1B066286-E325-803A-BB28-E6CF37EAAE81}"/>
              </a:ext>
            </a:extLst>
          </p:cNvPr>
          <p:cNvSpPr txBox="1">
            <a:spLocks/>
          </p:cNvSpPr>
          <p:nvPr/>
        </p:nvSpPr>
        <p:spPr>
          <a:xfrm>
            <a:off x="6904510" y="1326295"/>
            <a:ext cx="3640777" cy="48588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u="sng" dirty="0"/>
              <a:t>Changes not occurring in Jackson:</a:t>
            </a:r>
          </a:p>
          <a:p>
            <a:r>
              <a:rPr lang="en-US" sz="2400" dirty="0"/>
              <a:t>Services for Seniors</a:t>
            </a:r>
          </a:p>
          <a:p>
            <a:r>
              <a:rPr lang="en-US" sz="2400" dirty="0"/>
              <a:t>Family orientated services</a:t>
            </a:r>
          </a:p>
          <a:p>
            <a:r>
              <a:rPr lang="en-US" sz="2400" dirty="0"/>
              <a:t>Maintenance of Town common areas (snow plowing, tree removal and sidewalks)</a:t>
            </a:r>
          </a:p>
          <a:p>
            <a:r>
              <a:rPr lang="en-US" sz="2400" dirty="0"/>
              <a:t>Housing (elder, family and workforce)</a:t>
            </a:r>
          </a:p>
          <a:p>
            <a:r>
              <a:rPr lang="en-US" sz="2400" dirty="0"/>
              <a:t>Better parking in the Village</a:t>
            </a:r>
          </a:p>
          <a:p>
            <a:endParaRPr lang="en-US" dirty="0"/>
          </a:p>
        </p:txBody>
      </p:sp>
    </p:spTree>
    <p:extLst>
      <p:ext uri="{BB962C8B-B14F-4D97-AF65-F5344CB8AC3E}">
        <p14:creationId xmlns:p14="http://schemas.microsoft.com/office/powerpoint/2010/main" val="2857437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a:xfrm>
            <a:off x="823108" y="440378"/>
            <a:ext cx="9779183" cy="854034"/>
          </a:xfrm>
        </p:spPr>
        <p:txBody>
          <a:bodyPr/>
          <a:lstStyle/>
          <a:p>
            <a:r>
              <a:rPr lang="en-US" b="0" dirty="0"/>
              <a:t>Trends in the responses</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idx="1"/>
          </p:nvPr>
        </p:nvSpPr>
        <p:spPr>
          <a:xfrm>
            <a:off x="823108" y="1294412"/>
            <a:ext cx="8978117" cy="4062405"/>
          </a:xfrm>
        </p:spPr>
        <p:txBody>
          <a:bodyPr vert="horz" lIns="91440" tIns="45720" rIns="91440" bIns="45720" rtlCol="0" anchor="t">
            <a:normAutofit fontScale="92500" lnSpcReduction="20000"/>
          </a:bodyPr>
          <a:lstStyle/>
          <a:p>
            <a:pPr marL="457200" indent="-457200">
              <a:buAutoNum type="arabicPeriod"/>
            </a:pPr>
            <a:r>
              <a:rPr lang="en-US" sz="2400" dirty="0"/>
              <a:t>Affordable housing for workforce and elderly</a:t>
            </a:r>
          </a:p>
          <a:p>
            <a:pPr marL="457200" indent="-457200">
              <a:buAutoNum type="arabicPeriod"/>
            </a:pPr>
            <a:r>
              <a:rPr lang="en-US" sz="2400" dirty="0"/>
              <a:t>Increase recreational services for all – pickle ball, play-ground, basketball court, bike trail along Ellis River</a:t>
            </a:r>
          </a:p>
          <a:p>
            <a:pPr marL="457200" indent="-457200">
              <a:buAutoNum type="arabicPeriod"/>
            </a:pPr>
            <a:r>
              <a:rPr lang="en-US" sz="2400" dirty="0"/>
              <a:t>Transportation services for the elderly</a:t>
            </a:r>
          </a:p>
          <a:p>
            <a:pPr marL="457200" indent="-457200">
              <a:buAutoNum type="arabicPeriod"/>
            </a:pPr>
            <a:r>
              <a:rPr lang="en-US" sz="2400" dirty="0"/>
              <a:t>Upgrades to some town facilities and appearance</a:t>
            </a:r>
          </a:p>
          <a:p>
            <a:pPr marL="914400" lvl="1" indent="-457200">
              <a:buAutoNum type="arabicPeriod"/>
            </a:pPr>
            <a:r>
              <a:rPr lang="en-US" sz="2200" dirty="0"/>
              <a:t>Fire Station</a:t>
            </a:r>
          </a:p>
          <a:p>
            <a:pPr marL="914400" lvl="1" indent="-457200">
              <a:buAutoNum type="arabicPeriod"/>
            </a:pPr>
            <a:r>
              <a:rPr lang="en-US" sz="2200" dirty="0"/>
              <a:t>School</a:t>
            </a:r>
          </a:p>
          <a:p>
            <a:pPr marL="914400" lvl="1" indent="-457200">
              <a:buAutoNum type="arabicPeriod"/>
            </a:pPr>
            <a:r>
              <a:rPr lang="en-US" sz="2200" dirty="0"/>
              <a:t>Sidewalks</a:t>
            </a:r>
          </a:p>
          <a:p>
            <a:pPr marL="914400" lvl="1" indent="-457200">
              <a:buAutoNum type="arabicPeriod"/>
            </a:pPr>
            <a:r>
              <a:rPr lang="en-US" sz="2200" dirty="0"/>
              <a:t>Parking</a:t>
            </a:r>
          </a:p>
          <a:p>
            <a:pPr marL="457200" indent="-457200">
              <a:buAutoNum type="arabicPeriod"/>
            </a:pPr>
            <a:r>
              <a:rPr lang="en-US" sz="2400" dirty="0"/>
              <a:t>Finding ways to use renewal energy – solar, EV stations, and geo-thermal alternatives</a:t>
            </a:r>
          </a:p>
          <a:p>
            <a:pPr marL="457200" indent="-457200">
              <a:buAutoNum type="arabicPeriod"/>
            </a:pPr>
            <a:r>
              <a:rPr lang="en-US" sz="2400" dirty="0"/>
              <a:t>Limitations on short-term rentals</a:t>
            </a:r>
          </a:p>
        </p:txBody>
      </p:sp>
      <p:sp>
        <p:nvSpPr>
          <p:cNvPr id="7" name="Date Placeholder 6">
            <a:extLst>
              <a:ext uri="{FF2B5EF4-FFF2-40B4-BE49-F238E27FC236}">
                <a16:creationId xmlns:a16="http://schemas.microsoft.com/office/drawing/2014/main" id="{1EB64BEF-8367-144A-9F53-7A1282A32569}"/>
              </a:ext>
            </a:extLst>
          </p:cNvPr>
          <p:cNvSpPr>
            <a:spLocks noGrp="1"/>
          </p:cNvSpPr>
          <p:nvPr>
            <p:ph type="dt" sz="half" idx="2"/>
          </p:nvPr>
        </p:nvSpPr>
        <p:spPr/>
        <p:txBody>
          <a:bodyPr/>
          <a:lstStyle/>
          <a:p>
            <a:fld id="{0B931EDA-BCF8-BB4B-B4D1-2CFE062FA080}" type="datetime1">
              <a:rPr lang="en-US" smtClean="0"/>
              <a:pPr/>
              <a:t>1/24/2023</a:t>
            </a:fld>
            <a:endParaRPr lang="en-US" dirty="0"/>
          </a:p>
        </p:txBody>
      </p:sp>
      <p:sp>
        <p:nvSpPr>
          <p:cNvPr id="9" name="Slide Number Placeholder 8">
            <a:extLst>
              <a:ext uri="{FF2B5EF4-FFF2-40B4-BE49-F238E27FC236}">
                <a16:creationId xmlns:a16="http://schemas.microsoft.com/office/drawing/2014/main" id="{6FD448B0-743E-0045-8131-69B4EEC58365}"/>
              </a:ext>
            </a:extLst>
          </p:cNvPr>
          <p:cNvSpPr>
            <a:spLocks noGrp="1"/>
          </p:cNvSpPr>
          <p:nvPr>
            <p:ph type="sldNum" sz="quarter" idx="4"/>
          </p:nvPr>
        </p:nvSpPr>
        <p:spPr/>
        <p:txBody>
          <a:bodyPr/>
          <a:lstStyle/>
          <a:p>
            <a:fld id="{294A09A9-5501-47C1-A89A-A340965A2BE2}" type="slidenum">
              <a:rPr lang="en-US" smtClean="0"/>
              <a:pPr/>
              <a:t>11</a:t>
            </a:fld>
            <a:endParaRPr lang="en-US" dirty="0"/>
          </a:p>
        </p:txBody>
      </p:sp>
    </p:spTree>
    <p:extLst>
      <p:ext uri="{BB962C8B-B14F-4D97-AF65-F5344CB8AC3E}">
        <p14:creationId xmlns:p14="http://schemas.microsoft.com/office/powerpoint/2010/main" val="2563119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1A202-23A3-4F3A-AA92-0172C8D2DA06}"/>
              </a:ext>
            </a:extLst>
          </p:cNvPr>
          <p:cNvSpPr>
            <a:spLocks noGrp="1"/>
          </p:cNvSpPr>
          <p:nvPr>
            <p:ph type="title"/>
          </p:nvPr>
        </p:nvSpPr>
        <p:spPr>
          <a:xfrm>
            <a:off x="781051" y="1063417"/>
            <a:ext cx="9009064" cy="767688"/>
          </a:xfrm>
        </p:spPr>
        <p:txBody>
          <a:bodyPr>
            <a:normAutofit fontScale="90000"/>
          </a:bodyPr>
          <a:lstStyle/>
          <a:p>
            <a:r>
              <a:rPr lang="en-US" dirty="0"/>
              <a:t>Summary </a:t>
            </a:r>
          </a:p>
        </p:txBody>
      </p:sp>
      <p:sp>
        <p:nvSpPr>
          <p:cNvPr id="3" name="Content Placeholder 2">
            <a:extLst>
              <a:ext uri="{FF2B5EF4-FFF2-40B4-BE49-F238E27FC236}">
                <a16:creationId xmlns:a16="http://schemas.microsoft.com/office/drawing/2014/main" id="{7B943E7C-A74D-4CB3-844B-51917C88C95F}"/>
              </a:ext>
            </a:extLst>
          </p:cNvPr>
          <p:cNvSpPr>
            <a:spLocks noGrp="1"/>
          </p:cNvSpPr>
          <p:nvPr>
            <p:ph type="body" idx="1"/>
          </p:nvPr>
        </p:nvSpPr>
        <p:spPr>
          <a:xfrm>
            <a:off x="781051" y="2493818"/>
            <a:ext cx="9199562" cy="4001985"/>
          </a:xfrm>
        </p:spPr>
        <p:txBody>
          <a:bodyPr vert="horz" lIns="91440" tIns="45720" rIns="91440" bIns="45720" rtlCol="0" anchor="t">
            <a:normAutofit/>
          </a:bodyPr>
          <a:lstStyle/>
          <a:p>
            <a:r>
              <a:rPr lang="en-US" dirty="0">
                <a:solidFill>
                  <a:schemeClr val="bg1"/>
                </a:solidFill>
              </a:rPr>
              <a:t>Overall, the committee was pleased with the survey response.  The major concerns voiced within the community are the lack of affordable housing and increase of short-term rentals. However, these two concerns are outside the scope of the Committee. </a:t>
            </a:r>
          </a:p>
          <a:p>
            <a:r>
              <a:rPr lang="en-US" dirty="0">
                <a:solidFill>
                  <a:schemeClr val="bg1"/>
                </a:solidFill>
              </a:rPr>
              <a:t>The concerns raised about the lack of transportation for the elderly, lack of recreational services for all ages, improving the overall appearance of the town (sidewalks and tree trimming), upgrading the Fire Station and school, improving the parking within the village and enhancing the appearance/usage of the Town’s garage (old Grey’s Inn) are all things that this Committee can recommend to the Board of Selectman.</a:t>
            </a:r>
          </a:p>
          <a:p>
            <a:endParaRPr lang="en-US" dirty="0"/>
          </a:p>
        </p:txBody>
      </p:sp>
      <p:sp>
        <p:nvSpPr>
          <p:cNvPr id="6" name="Slide Number Placeholder 5">
            <a:extLst>
              <a:ext uri="{FF2B5EF4-FFF2-40B4-BE49-F238E27FC236}">
                <a16:creationId xmlns:a16="http://schemas.microsoft.com/office/drawing/2014/main" id="{B25B7362-01DC-0E4C-9B34-0DF3FD449CAD}"/>
              </a:ext>
            </a:extLst>
          </p:cNvPr>
          <p:cNvSpPr>
            <a:spLocks noGrp="1"/>
          </p:cNvSpPr>
          <p:nvPr>
            <p:ph type="sldNum" sz="quarter" idx="12"/>
          </p:nvPr>
        </p:nvSpPr>
        <p:spPr/>
        <p:txBody>
          <a:bodyPr/>
          <a:lstStyle/>
          <a:p>
            <a:fld id="{294A09A9-5501-47C1-A89A-A340965A2BE2}" type="slidenum">
              <a:rPr lang="en-US" smtClean="0"/>
              <a:pPr/>
              <a:t>12</a:t>
            </a:fld>
            <a:endParaRPr lang="en-US" dirty="0"/>
          </a:p>
        </p:txBody>
      </p:sp>
    </p:spTree>
    <p:extLst>
      <p:ext uri="{BB962C8B-B14F-4D97-AF65-F5344CB8AC3E}">
        <p14:creationId xmlns:p14="http://schemas.microsoft.com/office/powerpoint/2010/main" val="445070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a:xfrm>
            <a:off x="1524000" y="1122363"/>
            <a:ext cx="5214151" cy="1123687"/>
          </a:xfrm>
        </p:spPr>
        <p:txBody>
          <a:bodyPr/>
          <a:lstStyle/>
          <a:p>
            <a:r>
              <a:rPr lang="en-US" dirty="0"/>
              <a:t>Thank you</a:t>
            </a:r>
          </a:p>
        </p:txBody>
      </p:sp>
      <p:pic>
        <p:nvPicPr>
          <p:cNvPr id="4" name="Picture 3">
            <a:extLst>
              <a:ext uri="{FF2B5EF4-FFF2-40B4-BE49-F238E27FC236}">
                <a16:creationId xmlns:a16="http://schemas.microsoft.com/office/drawing/2014/main" id="{893FBC64-05F3-79EC-D8A7-2CA1C14B501A}"/>
              </a:ext>
            </a:extLst>
          </p:cNvPr>
          <p:cNvPicPr>
            <a:picLocks noChangeAspect="1"/>
          </p:cNvPicPr>
          <p:nvPr/>
        </p:nvPicPr>
        <p:blipFill>
          <a:blip r:embed="rId2"/>
          <a:stretch>
            <a:fillRect/>
          </a:stretch>
        </p:blipFill>
        <p:spPr>
          <a:xfrm>
            <a:off x="505011" y="2593112"/>
            <a:ext cx="5967042" cy="1819274"/>
          </a:xfrm>
          <a:prstGeom prst="rect">
            <a:avLst/>
          </a:prstGeom>
        </p:spPr>
      </p:pic>
    </p:spTree>
    <p:extLst>
      <p:ext uri="{BB962C8B-B14F-4D97-AF65-F5344CB8AC3E}">
        <p14:creationId xmlns:p14="http://schemas.microsoft.com/office/powerpoint/2010/main" val="926184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p:txBody>
          <a:bodyPr vert="horz" lIns="91440" tIns="45720" rIns="91440" bIns="45720" rtlCol="0" anchor="t">
            <a:normAutofit/>
          </a:bodyPr>
          <a:lstStyle/>
          <a:p>
            <a:r>
              <a:rPr lang="en-US" dirty="0"/>
              <a:t>Introduction</a:t>
            </a:r>
          </a:p>
          <a:p>
            <a:r>
              <a:rPr lang="en-US" dirty="0"/>
              <a:t>How we conducted the survey</a:t>
            </a:r>
          </a:p>
          <a:p>
            <a:r>
              <a:rPr lang="en-US" dirty="0"/>
              <a:t>Demographics</a:t>
            </a:r>
          </a:p>
          <a:p>
            <a:r>
              <a:rPr lang="en-US" dirty="0"/>
              <a:t>Responses to questions</a:t>
            </a:r>
          </a:p>
          <a:p>
            <a:r>
              <a:rPr lang="en-US" dirty="0"/>
              <a:t>Top themes in open-ended comments</a:t>
            </a:r>
          </a:p>
          <a:p>
            <a:r>
              <a:rPr lang="en-US" dirty="0"/>
              <a:t>Trends in the results</a:t>
            </a:r>
          </a:p>
          <a:p>
            <a:r>
              <a:rPr lang="en-US" dirty="0"/>
              <a:t>Summary</a:t>
            </a:r>
          </a:p>
          <a:p>
            <a:endParaRPr lang="en-US" dirty="0"/>
          </a:p>
        </p:txBody>
      </p:sp>
      <p:sp>
        <p:nvSpPr>
          <p:cNvPr id="4" name="Date Placeholder 3">
            <a:extLst>
              <a:ext uri="{FF2B5EF4-FFF2-40B4-BE49-F238E27FC236}">
                <a16:creationId xmlns:a16="http://schemas.microsoft.com/office/drawing/2014/main" id="{5739303D-13C0-6A41-947A-F998CC47B32E}"/>
              </a:ext>
            </a:extLst>
          </p:cNvPr>
          <p:cNvSpPr>
            <a:spLocks noGrp="1"/>
          </p:cNvSpPr>
          <p:nvPr>
            <p:ph type="dt" sz="half" idx="10"/>
          </p:nvPr>
        </p:nvSpPr>
        <p:spPr/>
        <p:txBody>
          <a:bodyPr/>
          <a:lstStyle/>
          <a:p>
            <a:fld id="{495D8227-9DE4-4D42-8C1B-E10C828BC634}" type="datetime1">
              <a:rPr lang="en-US" smtClean="0"/>
              <a:pPr/>
              <a:t>1/24/2023</a:t>
            </a:fld>
            <a:endParaRPr lang="en-US" dirty="0"/>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12"/>
          </p:nvPr>
        </p:nvSpPr>
        <p:spPr/>
        <p:txBody>
          <a:bodyPr/>
          <a:lstStyle/>
          <a:p>
            <a:fld id="{294A09A9-5501-47C1-A89A-A340965A2BE2}" type="slidenum">
              <a:rPr lang="en-US" smtClean="0"/>
              <a:pPr/>
              <a:t>2</a:t>
            </a:fld>
            <a:endParaRPr lang="en-US" dirty="0"/>
          </a:p>
        </p:txBody>
      </p:sp>
    </p:spTree>
    <p:extLst>
      <p:ext uri="{BB962C8B-B14F-4D97-AF65-F5344CB8AC3E}">
        <p14:creationId xmlns:p14="http://schemas.microsoft.com/office/powerpoint/2010/main" val="132560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844303" y="949718"/>
            <a:ext cx="10515600" cy="748454"/>
          </a:xfrm>
        </p:spPr>
        <p:txBody>
          <a:bodyPr>
            <a:normAutofit fontScale="90000"/>
          </a:bodyPr>
          <a:lstStyle/>
          <a:p>
            <a:r>
              <a:rPr lang="en-US" dirty="0"/>
              <a:t>Introduction</a:t>
            </a: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idx="1"/>
          </p:nvPr>
        </p:nvSpPr>
        <p:spPr>
          <a:xfrm>
            <a:off x="838200" y="2814453"/>
            <a:ext cx="10509250" cy="3275198"/>
          </a:xfrm>
        </p:spPr>
        <p:txBody>
          <a:bodyPr vert="horz" lIns="91440" tIns="45720" rIns="91440" bIns="45720" rtlCol="0" anchor="t">
            <a:normAutofit/>
          </a:bodyPr>
          <a:lstStyle/>
          <a:p>
            <a:r>
              <a:rPr lang="en-US" sz="3600" dirty="0">
                <a:solidFill>
                  <a:schemeClr val="bg1"/>
                </a:solidFill>
              </a:rPr>
              <a:t>JACKSON FACILITIES COMMITTEE WANTED TO FIND OUT FROM THE COMMMUNITY WHAT THEY PERCIEVED TO BE THE NEEDS OF THE COMMUNITY, AND TO DISCOVER WHAT ISSUES ARE FACING THE COMMUNITY.</a:t>
            </a:r>
          </a:p>
        </p:txBody>
      </p:sp>
      <p:sp>
        <p:nvSpPr>
          <p:cNvPr id="4" name="Date Placeholder 3">
            <a:extLst>
              <a:ext uri="{FF2B5EF4-FFF2-40B4-BE49-F238E27FC236}">
                <a16:creationId xmlns:a16="http://schemas.microsoft.com/office/drawing/2014/main" id="{DB056174-CBC5-7B48-9681-7DDAC423337E}"/>
              </a:ext>
            </a:extLst>
          </p:cNvPr>
          <p:cNvSpPr>
            <a:spLocks noGrp="1"/>
          </p:cNvSpPr>
          <p:nvPr>
            <p:ph type="dt" sz="half" idx="10"/>
          </p:nvPr>
        </p:nvSpPr>
        <p:spPr/>
        <p:txBody>
          <a:bodyPr/>
          <a:lstStyle/>
          <a:p>
            <a:fld id="{E1707CF3-9BC4-A745-ACDA-A73543D800FE}" type="datetime1">
              <a:rPr lang="en-US" smtClean="0"/>
              <a:pPr/>
              <a:t>1/24/2023</a:t>
            </a:fld>
            <a:endParaRPr lang="en-US" dirty="0"/>
          </a:p>
        </p:txBody>
      </p:sp>
      <p:sp>
        <p:nvSpPr>
          <p:cNvPr id="6" name="Slide Number Placeholder 5">
            <a:extLst>
              <a:ext uri="{FF2B5EF4-FFF2-40B4-BE49-F238E27FC236}">
                <a16:creationId xmlns:a16="http://schemas.microsoft.com/office/drawing/2014/main" id="{134C72D2-EFDF-844A-8472-CB49A59B127B}"/>
              </a:ext>
            </a:extLst>
          </p:cNvPr>
          <p:cNvSpPr>
            <a:spLocks noGrp="1"/>
          </p:cNvSpPr>
          <p:nvPr>
            <p:ph type="sldNum" sz="quarter" idx="12"/>
          </p:nvPr>
        </p:nvSpPr>
        <p:spPr/>
        <p:txBody>
          <a:bodyPr/>
          <a:lstStyle/>
          <a:p>
            <a:fld id="{294A09A9-5501-47C1-A89A-A340965A2BE2}" type="slidenum">
              <a:rPr lang="en-US" smtClean="0"/>
              <a:pPr/>
              <a:t>3</a:t>
            </a:fld>
            <a:endParaRPr lang="en-US" dirty="0"/>
          </a:p>
        </p:txBody>
      </p:sp>
    </p:spTree>
    <p:extLst>
      <p:ext uri="{BB962C8B-B14F-4D97-AF65-F5344CB8AC3E}">
        <p14:creationId xmlns:p14="http://schemas.microsoft.com/office/powerpoint/2010/main" val="1639799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844303" y="949718"/>
            <a:ext cx="10515600" cy="748454"/>
          </a:xfrm>
        </p:spPr>
        <p:txBody>
          <a:bodyPr>
            <a:normAutofit fontScale="90000"/>
          </a:bodyPr>
          <a:lstStyle/>
          <a:p>
            <a:r>
              <a:rPr lang="en-US" dirty="0"/>
              <a:t>How we got the Survey Out</a:t>
            </a: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idx="1"/>
          </p:nvPr>
        </p:nvSpPr>
        <p:spPr>
          <a:xfrm>
            <a:off x="380010" y="2814453"/>
            <a:ext cx="11329060" cy="3275198"/>
          </a:xfrm>
        </p:spPr>
        <p:txBody>
          <a:bodyPr vert="horz" lIns="91440" tIns="45720" rIns="91440" bIns="45720" rtlCol="0" anchor="t">
            <a:normAutofit fontScale="92500"/>
          </a:bodyPr>
          <a:lstStyle/>
          <a:p>
            <a:pPr marL="457200" indent="-457200">
              <a:buFont typeface="+mj-lt"/>
              <a:buAutoNum type="arabicPeriod"/>
            </a:pPr>
            <a:r>
              <a:rPr lang="en-US" sz="3200" dirty="0">
                <a:solidFill>
                  <a:schemeClr val="bg1"/>
                </a:solidFill>
              </a:rPr>
              <a:t>Mailed information flyer to all taxpayers with website for the survey</a:t>
            </a:r>
          </a:p>
          <a:p>
            <a:pPr marL="457200" indent="-457200">
              <a:buFont typeface="+mj-lt"/>
              <a:buAutoNum type="arabicPeriod"/>
            </a:pPr>
            <a:r>
              <a:rPr lang="en-US" sz="3200" dirty="0">
                <a:solidFill>
                  <a:schemeClr val="bg1"/>
                </a:solidFill>
              </a:rPr>
              <a:t>Created a QR code to attach to flyer and hardcopies</a:t>
            </a:r>
          </a:p>
          <a:p>
            <a:pPr marL="457200" indent="-457200">
              <a:buFont typeface="+mj-lt"/>
              <a:buAutoNum type="arabicPeriod"/>
            </a:pPr>
            <a:r>
              <a:rPr lang="en-US" sz="3200" dirty="0">
                <a:solidFill>
                  <a:schemeClr val="bg1"/>
                </a:solidFill>
              </a:rPr>
              <a:t>Created hardcopies of the survey to make available at:</a:t>
            </a:r>
          </a:p>
          <a:p>
            <a:pPr marL="914400" lvl="1" indent="-457200">
              <a:buFont typeface="Arial" panose="020B0604020202020204" pitchFamily="34" charset="0"/>
              <a:buChar char="•"/>
            </a:pPr>
            <a:r>
              <a:rPr lang="en-US" sz="2400" dirty="0">
                <a:solidFill>
                  <a:schemeClr val="bg1"/>
                </a:solidFill>
              </a:rPr>
              <a:t>The Post Office</a:t>
            </a:r>
          </a:p>
          <a:p>
            <a:pPr marL="914400" lvl="1" indent="-457200">
              <a:buFont typeface="Arial" panose="020B0604020202020204" pitchFamily="34" charset="0"/>
              <a:buChar char="•"/>
            </a:pPr>
            <a:r>
              <a:rPr lang="en-US" sz="2400" dirty="0">
                <a:solidFill>
                  <a:schemeClr val="bg1"/>
                </a:solidFill>
              </a:rPr>
              <a:t>Town Office</a:t>
            </a:r>
          </a:p>
          <a:p>
            <a:pPr marL="914400" lvl="1" indent="-457200">
              <a:buFont typeface="Arial" panose="020B0604020202020204" pitchFamily="34" charset="0"/>
              <a:buChar char="•"/>
            </a:pPr>
            <a:r>
              <a:rPr lang="en-US" sz="2400" dirty="0">
                <a:solidFill>
                  <a:schemeClr val="bg1"/>
                </a:solidFill>
              </a:rPr>
              <a:t>Some Town events</a:t>
            </a:r>
          </a:p>
          <a:p>
            <a:pPr marL="514350" indent="-514350">
              <a:buFont typeface="+mj-lt"/>
              <a:buAutoNum type="arabicPeriod"/>
            </a:pPr>
            <a:r>
              <a:rPr lang="en-US" sz="2800" dirty="0">
                <a:solidFill>
                  <a:schemeClr val="bg1"/>
                </a:solidFill>
              </a:rPr>
              <a:t>Responses = 353</a:t>
            </a:r>
          </a:p>
        </p:txBody>
      </p:sp>
      <p:sp>
        <p:nvSpPr>
          <p:cNvPr id="4" name="Date Placeholder 3">
            <a:extLst>
              <a:ext uri="{FF2B5EF4-FFF2-40B4-BE49-F238E27FC236}">
                <a16:creationId xmlns:a16="http://schemas.microsoft.com/office/drawing/2014/main" id="{DB056174-CBC5-7B48-9681-7DDAC423337E}"/>
              </a:ext>
            </a:extLst>
          </p:cNvPr>
          <p:cNvSpPr>
            <a:spLocks noGrp="1"/>
          </p:cNvSpPr>
          <p:nvPr>
            <p:ph type="dt" sz="half" idx="10"/>
          </p:nvPr>
        </p:nvSpPr>
        <p:spPr/>
        <p:txBody>
          <a:bodyPr/>
          <a:lstStyle/>
          <a:p>
            <a:fld id="{E1707CF3-9BC4-A745-ACDA-A73543D800FE}" type="datetime1">
              <a:rPr lang="en-US" smtClean="0"/>
              <a:pPr/>
              <a:t>1/24/2023</a:t>
            </a:fld>
            <a:endParaRPr lang="en-US" dirty="0"/>
          </a:p>
        </p:txBody>
      </p:sp>
      <p:sp>
        <p:nvSpPr>
          <p:cNvPr id="6" name="Slide Number Placeholder 5">
            <a:extLst>
              <a:ext uri="{FF2B5EF4-FFF2-40B4-BE49-F238E27FC236}">
                <a16:creationId xmlns:a16="http://schemas.microsoft.com/office/drawing/2014/main" id="{134C72D2-EFDF-844A-8472-CB49A59B127B}"/>
              </a:ext>
            </a:extLst>
          </p:cNvPr>
          <p:cNvSpPr>
            <a:spLocks noGrp="1"/>
          </p:cNvSpPr>
          <p:nvPr>
            <p:ph type="sldNum" sz="quarter" idx="12"/>
          </p:nvPr>
        </p:nvSpPr>
        <p:spPr/>
        <p:txBody>
          <a:bodyPr/>
          <a:lstStyle/>
          <a:p>
            <a:fld id="{294A09A9-5501-47C1-A89A-A340965A2BE2}" type="slidenum">
              <a:rPr lang="en-US" smtClean="0"/>
              <a:pPr/>
              <a:t>4</a:t>
            </a:fld>
            <a:endParaRPr lang="en-US" dirty="0"/>
          </a:p>
        </p:txBody>
      </p:sp>
    </p:spTree>
    <p:extLst>
      <p:ext uri="{BB962C8B-B14F-4D97-AF65-F5344CB8AC3E}">
        <p14:creationId xmlns:p14="http://schemas.microsoft.com/office/powerpoint/2010/main" val="3429306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a:xfrm>
            <a:off x="629393" y="498764"/>
            <a:ext cx="5940084" cy="1084424"/>
          </a:xfrm>
        </p:spPr>
        <p:txBody>
          <a:bodyPr>
            <a:normAutofit/>
          </a:bodyPr>
          <a:lstStyle/>
          <a:p>
            <a:r>
              <a:rPr lang="en-US" sz="5400" dirty="0"/>
              <a:t>Demographics</a:t>
            </a:r>
          </a:p>
        </p:txBody>
      </p:sp>
      <p:sp>
        <p:nvSpPr>
          <p:cNvPr id="4" name="Text Placeholder 3">
            <a:extLst>
              <a:ext uri="{FF2B5EF4-FFF2-40B4-BE49-F238E27FC236}">
                <a16:creationId xmlns:a16="http://schemas.microsoft.com/office/drawing/2014/main" id="{D51A6D85-3837-435F-A342-5A3F98172B12}"/>
              </a:ext>
            </a:extLst>
          </p:cNvPr>
          <p:cNvSpPr>
            <a:spLocks noGrp="1"/>
          </p:cNvSpPr>
          <p:nvPr>
            <p:ph type="subTitle" idx="1"/>
          </p:nvPr>
        </p:nvSpPr>
        <p:spPr>
          <a:xfrm>
            <a:off x="2268187" y="4750130"/>
            <a:ext cx="8835242" cy="1900052"/>
          </a:xfrm>
        </p:spPr>
        <p:txBody>
          <a:bodyPr vert="horz" lIns="91440" tIns="45720" rIns="91440" bIns="45720" rtlCol="0" anchor="t">
            <a:normAutofit/>
          </a:bodyPr>
          <a:lstStyle/>
          <a:p>
            <a:pPr algn="l"/>
            <a:r>
              <a:rPr lang="en-US" b="1" dirty="0"/>
              <a:t>PERCENTATE BREAKDOWN OF RESPONDENT’S AGE:</a:t>
            </a:r>
          </a:p>
          <a:p>
            <a:pPr algn="l"/>
            <a:r>
              <a:rPr lang="en-US" dirty="0"/>
              <a:t>	*21-30 =1%	*51-60 =14%	*81+ = 5%</a:t>
            </a:r>
          </a:p>
          <a:p>
            <a:pPr algn="l"/>
            <a:r>
              <a:rPr lang="en-US" dirty="0"/>
              <a:t>	*31-40 =7%	*</a:t>
            </a:r>
            <a:r>
              <a:rPr lang="en-US" b="1" dirty="0"/>
              <a:t>61-70 =20%</a:t>
            </a:r>
            <a:r>
              <a:rPr lang="en-US" dirty="0"/>
              <a:t>	*No response =24%</a:t>
            </a:r>
          </a:p>
          <a:p>
            <a:pPr algn="l"/>
            <a:r>
              <a:rPr lang="en-US" dirty="0"/>
              <a:t>	*41-50 =13%	*71-80 =16%</a:t>
            </a:r>
          </a:p>
        </p:txBody>
      </p:sp>
      <p:sp>
        <p:nvSpPr>
          <p:cNvPr id="3" name="Text Placeholder 3">
            <a:extLst>
              <a:ext uri="{FF2B5EF4-FFF2-40B4-BE49-F238E27FC236}">
                <a16:creationId xmlns:a16="http://schemas.microsoft.com/office/drawing/2014/main" id="{BC846AE2-F542-7FCB-C1B0-DE18A183704E}"/>
              </a:ext>
            </a:extLst>
          </p:cNvPr>
          <p:cNvSpPr txBox="1">
            <a:spLocks/>
          </p:cNvSpPr>
          <p:nvPr/>
        </p:nvSpPr>
        <p:spPr>
          <a:xfrm>
            <a:off x="1140031" y="1816925"/>
            <a:ext cx="6935190" cy="2241651"/>
          </a:xfrm>
          <a:prstGeom prst="rect">
            <a:avLst/>
          </a:prstGeom>
        </p:spPr>
        <p:txBody>
          <a:bodyPr vert="horz" lIns="91440" tIns="45720" rIns="91440" bIns="45720" rtlCol="0" anchor="t">
            <a:normAutofit fontScale="70000" lnSpcReduction="20000"/>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en-US" sz="3400" b="1" dirty="0">
                <a:solidFill>
                  <a:schemeClr val="tx1"/>
                </a:solidFill>
                <a:latin typeface="+mn-lt"/>
              </a:rPr>
              <a:t>Percentage breakdown of respondents were:</a:t>
            </a:r>
          </a:p>
          <a:p>
            <a:pPr marL="342900" indent="-342900">
              <a:buFont typeface="Arial" panose="020B0604020202020204" pitchFamily="34" charset="0"/>
              <a:buChar char="•"/>
            </a:pPr>
            <a:r>
              <a:rPr lang="en-US" sz="3200" dirty="0">
                <a:solidFill>
                  <a:schemeClr val="tx1"/>
                </a:solidFill>
                <a:latin typeface="+mn-lt"/>
              </a:rPr>
              <a:t>Resident – 70%</a:t>
            </a:r>
          </a:p>
          <a:p>
            <a:pPr marL="342900" indent="-342900">
              <a:buFont typeface="Arial" panose="020B0604020202020204" pitchFamily="34" charset="0"/>
              <a:buChar char="•"/>
            </a:pPr>
            <a:r>
              <a:rPr lang="en-US" sz="3200" dirty="0">
                <a:solidFill>
                  <a:schemeClr val="tx1"/>
                </a:solidFill>
                <a:latin typeface="+mn-lt"/>
              </a:rPr>
              <a:t>Part-time/Seasonal resident – 8%</a:t>
            </a:r>
          </a:p>
          <a:p>
            <a:pPr marL="342900" indent="-342900">
              <a:buFont typeface="Arial" panose="020B0604020202020204" pitchFamily="34" charset="0"/>
              <a:buChar char="•"/>
            </a:pPr>
            <a:r>
              <a:rPr lang="en-US" sz="3200" dirty="0">
                <a:solidFill>
                  <a:schemeClr val="tx1"/>
                </a:solidFill>
                <a:latin typeface="+mn-lt"/>
              </a:rPr>
              <a:t>Non-resident/taxpayer –  2%</a:t>
            </a:r>
          </a:p>
          <a:p>
            <a:pPr marL="342900" indent="-342900">
              <a:buFont typeface="Arial" panose="020B0604020202020204" pitchFamily="34" charset="0"/>
              <a:buChar char="•"/>
            </a:pPr>
            <a:r>
              <a:rPr lang="en-US" sz="3200" dirty="0">
                <a:solidFill>
                  <a:schemeClr val="tx1"/>
                </a:solidFill>
                <a:latin typeface="+mn-lt"/>
              </a:rPr>
              <a:t>No response – 20%</a:t>
            </a:r>
          </a:p>
        </p:txBody>
      </p:sp>
    </p:spTree>
    <p:extLst>
      <p:ext uri="{BB962C8B-B14F-4D97-AF65-F5344CB8AC3E}">
        <p14:creationId xmlns:p14="http://schemas.microsoft.com/office/powerpoint/2010/main" val="3446797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a:xfrm>
            <a:off x="646111" y="452718"/>
            <a:ext cx="9852428" cy="914443"/>
          </a:xfrm>
        </p:spPr>
        <p:txBody>
          <a:bodyPr>
            <a:normAutofit fontScale="90000"/>
          </a:bodyPr>
          <a:lstStyle/>
          <a:p>
            <a:r>
              <a:rPr lang="en-US" sz="3600" dirty="0"/>
              <a:t>What Services/Facilities do you currently use, or have  used?</a:t>
            </a:r>
          </a:p>
        </p:txBody>
      </p:sp>
      <p:graphicFrame>
        <p:nvGraphicFramePr>
          <p:cNvPr id="6" name="Content Placeholder 5" descr="Chart">
            <a:extLst>
              <a:ext uri="{FF2B5EF4-FFF2-40B4-BE49-F238E27FC236}">
                <a16:creationId xmlns:a16="http://schemas.microsoft.com/office/drawing/2014/main" id="{DB23E567-BDB1-4E6F-9EA8-3E4297461AEE}"/>
              </a:ext>
            </a:extLst>
          </p:cNvPr>
          <p:cNvGraphicFramePr>
            <a:graphicFrameLocks noGrp="1"/>
          </p:cNvGraphicFramePr>
          <p:nvPr>
            <p:ph idx="1"/>
            <p:extLst>
              <p:ext uri="{D42A27DB-BD31-4B8C-83A1-F6EECF244321}">
                <p14:modId xmlns:p14="http://schemas.microsoft.com/office/powerpoint/2010/main" val="838921433"/>
              </p:ext>
            </p:extLst>
          </p:nvPr>
        </p:nvGraphicFramePr>
        <p:xfrm>
          <a:off x="368135" y="1260052"/>
          <a:ext cx="9680739" cy="5255047"/>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12"/>
          </p:nvPr>
        </p:nvSpPr>
        <p:spPr/>
        <p:txBody>
          <a:bodyPr/>
          <a:lstStyle/>
          <a:p>
            <a:fld id="{294A09A9-5501-47C1-A89A-A340965A2BE2}" type="slidenum">
              <a:rPr lang="en-US" smtClean="0"/>
              <a:pPr/>
              <a:t>6</a:t>
            </a:fld>
            <a:endParaRPr lang="en-US" dirty="0"/>
          </a:p>
        </p:txBody>
      </p:sp>
      <p:sp>
        <p:nvSpPr>
          <p:cNvPr id="4" name="5-Point Star 3"/>
          <p:cNvSpPr/>
          <p:nvPr/>
        </p:nvSpPr>
        <p:spPr>
          <a:xfrm>
            <a:off x="9703690" y="3665812"/>
            <a:ext cx="380011" cy="391886"/>
          </a:xfrm>
          <a:prstGeom prst="star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8" name="5-Point Star 7"/>
          <p:cNvSpPr/>
          <p:nvPr/>
        </p:nvSpPr>
        <p:spPr>
          <a:xfrm>
            <a:off x="9711577" y="2870259"/>
            <a:ext cx="380011" cy="391886"/>
          </a:xfrm>
          <a:prstGeom prst="star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27386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a:xfrm>
            <a:off x="646111" y="452718"/>
            <a:ext cx="9852428" cy="914443"/>
          </a:xfrm>
        </p:spPr>
        <p:txBody>
          <a:bodyPr/>
          <a:lstStyle/>
          <a:p>
            <a:r>
              <a:rPr lang="en-US" sz="3600" dirty="0"/>
              <a:t>What do you “Love” about Jackson?</a:t>
            </a:r>
          </a:p>
        </p:txBody>
      </p:sp>
      <p:graphicFrame>
        <p:nvGraphicFramePr>
          <p:cNvPr id="6" name="Content Placeholder 5" descr="Chart">
            <a:extLst>
              <a:ext uri="{FF2B5EF4-FFF2-40B4-BE49-F238E27FC236}">
                <a16:creationId xmlns:a16="http://schemas.microsoft.com/office/drawing/2014/main" id="{DB23E567-BDB1-4E6F-9EA8-3E4297461AEE}"/>
              </a:ext>
            </a:extLst>
          </p:cNvPr>
          <p:cNvGraphicFramePr>
            <a:graphicFrameLocks noGrp="1"/>
          </p:cNvGraphicFramePr>
          <p:nvPr>
            <p:ph idx="1"/>
            <p:extLst>
              <p:ext uri="{D42A27DB-BD31-4B8C-83A1-F6EECF244321}">
                <p14:modId xmlns:p14="http://schemas.microsoft.com/office/powerpoint/2010/main" val="3650501584"/>
              </p:ext>
            </p:extLst>
          </p:nvPr>
        </p:nvGraphicFramePr>
        <p:xfrm>
          <a:off x="646111" y="1118409"/>
          <a:ext cx="8106003" cy="5422569"/>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12"/>
          </p:nvPr>
        </p:nvSpPr>
        <p:spPr/>
        <p:txBody>
          <a:bodyPr/>
          <a:lstStyle/>
          <a:p>
            <a:fld id="{294A09A9-5501-47C1-A89A-A340965A2BE2}" type="slidenum">
              <a:rPr lang="en-US" smtClean="0"/>
              <a:pPr/>
              <a:t>7</a:t>
            </a:fld>
            <a:endParaRPr lang="en-US" dirty="0"/>
          </a:p>
        </p:txBody>
      </p:sp>
      <p:sp>
        <p:nvSpPr>
          <p:cNvPr id="3" name="5-Point Star 2"/>
          <p:cNvSpPr/>
          <p:nvPr/>
        </p:nvSpPr>
        <p:spPr>
          <a:xfrm>
            <a:off x="8382547" y="2671948"/>
            <a:ext cx="456106" cy="463138"/>
          </a:xfrm>
          <a:prstGeom prst="star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8" name="5-Point Star 7"/>
          <p:cNvSpPr/>
          <p:nvPr/>
        </p:nvSpPr>
        <p:spPr>
          <a:xfrm>
            <a:off x="8524061" y="4282580"/>
            <a:ext cx="456106" cy="463138"/>
          </a:xfrm>
          <a:prstGeom prst="star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9" name="TextBox 8"/>
          <p:cNvSpPr txBox="1"/>
          <p:nvPr/>
        </p:nvSpPr>
        <p:spPr>
          <a:xfrm>
            <a:off x="9241423" y="2712920"/>
            <a:ext cx="2764530" cy="1569660"/>
          </a:xfrm>
          <a:prstGeom prst="rect">
            <a:avLst/>
          </a:prstGeom>
          <a:noFill/>
        </p:spPr>
        <p:txBody>
          <a:bodyPr wrap="square" rtlCol="0">
            <a:spAutoFit/>
          </a:bodyPr>
          <a:lstStyle/>
          <a:p>
            <a:r>
              <a:rPr lang="en-US" sz="2400" b="1" dirty="0"/>
              <a:t>Other “Love”:</a:t>
            </a:r>
          </a:p>
          <a:p>
            <a:pPr marL="285750" indent="-285750">
              <a:buFont typeface="Arial" panose="020B0604020202020204" pitchFamily="34" charset="0"/>
              <a:buChar char="•"/>
            </a:pPr>
            <a:r>
              <a:rPr lang="en-US" dirty="0"/>
              <a:t>Town Activities</a:t>
            </a:r>
          </a:p>
          <a:p>
            <a:pPr marL="285750" indent="-285750">
              <a:buFont typeface="Arial" panose="020B0604020202020204" pitchFamily="34" charset="0"/>
              <a:buChar char="•"/>
            </a:pPr>
            <a:r>
              <a:rPr lang="en-US" dirty="0"/>
              <a:t>Sense of “Community”</a:t>
            </a:r>
          </a:p>
          <a:p>
            <a:pPr marL="285750" indent="-285750">
              <a:buFont typeface="Arial" panose="020B0604020202020204" pitchFamily="34" charset="0"/>
              <a:buChar char="•"/>
            </a:pPr>
            <a:r>
              <a:rPr lang="en-US" dirty="0"/>
              <a:t>The beauty of the area</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140164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a:xfrm>
            <a:off x="646111" y="452718"/>
            <a:ext cx="9852428" cy="914443"/>
          </a:xfrm>
        </p:spPr>
        <p:txBody>
          <a:bodyPr/>
          <a:lstStyle/>
          <a:p>
            <a:r>
              <a:rPr lang="en-US" sz="3600" dirty="0"/>
              <a:t>How do you get your news?</a:t>
            </a:r>
          </a:p>
        </p:txBody>
      </p:sp>
      <p:graphicFrame>
        <p:nvGraphicFramePr>
          <p:cNvPr id="6" name="Content Placeholder 5" descr="Chart">
            <a:extLst>
              <a:ext uri="{FF2B5EF4-FFF2-40B4-BE49-F238E27FC236}">
                <a16:creationId xmlns:a16="http://schemas.microsoft.com/office/drawing/2014/main" id="{DB23E567-BDB1-4E6F-9EA8-3E4297461AEE}"/>
              </a:ext>
            </a:extLst>
          </p:cNvPr>
          <p:cNvGraphicFramePr>
            <a:graphicFrameLocks noGrp="1"/>
          </p:cNvGraphicFramePr>
          <p:nvPr>
            <p:ph idx="1"/>
            <p:extLst>
              <p:ext uri="{D42A27DB-BD31-4B8C-83A1-F6EECF244321}">
                <p14:modId xmlns:p14="http://schemas.microsoft.com/office/powerpoint/2010/main" val="489163546"/>
              </p:ext>
            </p:extLst>
          </p:nvPr>
        </p:nvGraphicFramePr>
        <p:xfrm>
          <a:off x="646111" y="1199408"/>
          <a:ext cx="8106003" cy="5315691"/>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12"/>
          </p:nvPr>
        </p:nvSpPr>
        <p:spPr/>
        <p:txBody>
          <a:bodyPr/>
          <a:lstStyle/>
          <a:p>
            <a:fld id="{294A09A9-5501-47C1-A89A-A340965A2BE2}" type="slidenum">
              <a:rPr lang="en-US" smtClean="0"/>
              <a:pPr/>
              <a:t>8</a:t>
            </a:fld>
            <a:endParaRPr lang="en-US" dirty="0"/>
          </a:p>
        </p:txBody>
      </p:sp>
      <p:sp>
        <p:nvSpPr>
          <p:cNvPr id="3" name="TextBox 2"/>
          <p:cNvSpPr txBox="1"/>
          <p:nvPr/>
        </p:nvSpPr>
        <p:spPr>
          <a:xfrm>
            <a:off x="8610599" y="2731325"/>
            <a:ext cx="2743199" cy="1569660"/>
          </a:xfrm>
          <a:prstGeom prst="rect">
            <a:avLst/>
          </a:prstGeom>
          <a:noFill/>
        </p:spPr>
        <p:txBody>
          <a:bodyPr wrap="square" rtlCol="0">
            <a:spAutoFit/>
          </a:bodyPr>
          <a:lstStyle/>
          <a:p>
            <a:r>
              <a:rPr lang="en-US" sz="2400" b="1" dirty="0"/>
              <a:t>Other Sources:</a:t>
            </a:r>
          </a:p>
          <a:p>
            <a:pPr marL="285750" indent="-285750">
              <a:buFont typeface="Arial" panose="020B0604020202020204" pitchFamily="34" charset="0"/>
              <a:buChar char="•"/>
            </a:pPr>
            <a:r>
              <a:rPr lang="en-US" dirty="0"/>
              <a:t>Chamber of Commerce</a:t>
            </a:r>
          </a:p>
          <a:p>
            <a:pPr marL="285750" indent="-285750">
              <a:buFont typeface="Arial" panose="020B0604020202020204" pitchFamily="34" charset="0"/>
              <a:buChar char="•"/>
            </a:pPr>
            <a:r>
              <a:rPr lang="en-US" dirty="0"/>
              <a:t>Church Social Calendar</a:t>
            </a:r>
          </a:p>
          <a:p>
            <a:pPr marL="285750" indent="-285750">
              <a:buFont typeface="Arial" panose="020B0604020202020204" pitchFamily="34" charset="0"/>
              <a:buChar char="•"/>
            </a:pPr>
            <a:r>
              <a:rPr lang="en-US" dirty="0"/>
              <a:t>Facebook</a:t>
            </a:r>
          </a:p>
          <a:p>
            <a:pPr marL="285750" indent="-285750">
              <a:buFont typeface="Arial" panose="020B0604020202020204" pitchFamily="34" charset="0"/>
              <a:buChar char="•"/>
            </a:pPr>
            <a:endParaRPr lang="en-US" dirty="0"/>
          </a:p>
        </p:txBody>
      </p:sp>
      <p:sp>
        <p:nvSpPr>
          <p:cNvPr id="4" name="5-Point Star 3"/>
          <p:cNvSpPr/>
          <p:nvPr/>
        </p:nvSpPr>
        <p:spPr>
          <a:xfrm>
            <a:off x="7920841" y="1348555"/>
            <a:ext cx="510639" cy="439430"/>
          </a:xfrm>
          <a:prstGeom prst="star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58749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75DE-8A44-4EC5-83C6-95BDDF10DFD9}"/>
              </a:ext>
            </a:extLst>
          </p:cNvPr>
          <p:cNvSpPr>
            <a:spLocks noGrp="1"/>
          </p:cNvSpPr>
          <p:nvPr>
            <p:ph type="title"/>
          </p:nvPr>
        </p:nvSpPr>
        <p:spPr/>
        <p:txBody>
          <a:bodyPr/>
          <a:lstStyle/>
          <a:p>
            <a:r>
              <a:rPr lang="en-US" dirty="0"/>
              <a:t>Top Five Perceived Need</a:t>
            </a:r>
          </a:p>
        </p:txBody>
      </p:sp>
      <p:graphicFrame>
        <p:nvGraphicFramePr>
          <p:cNvPr id="13" name="Table 13">
            <a:extLst>
              <a:ext uri="{FF2B5EF4-FFF2-40B4-BE49-F238E27FC236}">
                <a16:creationId xmlns:a16="http://schemas.microsoft.com/office/drawing/2014/main" id="{2107CE7A-1593-3D18-6A46-3C6C3D96D34A}"/>
              </a:ext>
            </a:extLst>
          </p:cNvPr>
          <p:cNvGraphicFramePr>
            <a:graphicFrameLocks noGrp="1"/>
          </p:cNvGraphicFramePr>
          <p:nvPr>
            <p:ph idx="1"/>
            <p:extLst>
              <p:ext uri="{D42A27DB-BD31-4B8C-83A1-F6EECF244321}">
                <p14:modId xmlns:p14="http://schemas.microsoft.com/office/powerpoint/2010/main" val="2529089776"/>
              </p:ext>
            </p:extLst>
          </p:nvPr>
        </p:nvGraphicFramePr>
        <p:xfrm>
          <a:off x="645735" y="1853248"/>
          <a:ext cx="10317539" cy="3874044"/>
        </p:xfrm>
        <a:graphic>
          <a:graphicData uri="http://schemas.openxmlformats.org/drawingml/2006/table">
            <a:tbl>
              <a:tblPr firstRow="1" bandRow="1">
                <a:tableStyleId>{5C22544A-7EE6-4342-B048-85BDC9FD1C3A}</a:tableStyleId>
              </a:tblPr>
              <a:tblGrid>
                <a:gridCol w="2300303">
                  <a:extLst>
                    <a:ext uri="{9D8B030D-6E8A-4147-A177-3AD203B41FA5}">
                      <a16:colId xmlns:a16="http://schemas.microsoft.com/office/drawing/2014/main" val="3979918523"/>
                    </a:ext>
                  </a:extLst>
                </a:gridCol>
                <a:gridCol w="2138149">
                  <a:extLst>
                    <a:ext uri="{9D8B030D-6E8A-4147-A177-3AD203B41FA5}">
                      <a16:colId xmlns:a16="http://schemas.microsoft.com/office/drawing/2014/main" val="1282997164"/>
                    </a:ext>
                  </a:extLst>
                </a:gridCol>
                <a:gridCol w="2067371">
                  <a:extLst>
                    <a:ext uri="{9D8B030D-6E8A-4147-A177-3AD203B41FA5}">
                      <a16:colId xmlns:a16="http://schemas.microsoft.com/office/drawing/2014/main" val="997597042"/>
                    </a:ext>
                  </a:extLst>
                </a:gridCol>
                <a:gridCol w="1916242">
                  <a:extLst>
                    <a:ext uri="{9D8B030D-6E8A-4147-A177-3AD203B41FA5}">
                      <a16:colId xmlns:a16="http://schemas.microsoft.com/office/drawing/2014/main" val="4151916089"/>
                    </a:ext>
                  </a:extLst>
                </a:gridCol>
                <a:gridCol w="1895474">
                  <a:extLst>
                    <a:ext uri="{9D8B030D-6E8A-4147-A177-3AD203B41FA5}">
                      <a16:colId xmlns:a16="http://schemas.microsoft.com/office/drawing/2014/main" val="1466708114"/>
                    </a:ext>
                  </a:extLst>
                </a:gridCol>
              </a:tblGrid>
              <a:tr h="399324">
                <a:tc>
                  <a:txBody>
                    <a:bodyPr/>
                    <a:lstStyle/>
                    <a:p>
                      <a:r>
                        <a:rPr lang="en-US" dirty="0"/>
                        <a:t>Ranked #1</a:t>
                      </a:r>
                    </a:p>
                  </a:txBody>
                  <a:tcPr/>
                </a:tc>
                <a:tc>
                  <a:txBody>
                    <a:bodyPr/>
                    <a:lstStyle/>
                    <a:p>
                      <a:r>
                        <a:rPr lang="en-US" dirty="0"/>
                        <a:t>Ranked #2</a:t>
                      </a:r>
                    </a:p>
                  </a:txBody>
                  <a:tcPr/>
                </a:tc>
                <a:tc>
                  <a:txBody>
                    <a:bodyPr/>
                    <a:lstStyle/>
                    <a:p>
                      <a:r>
                        <a:rPr lang="en-US" dirty="0"/>
                        <a:t>Ranked #3</a:t>
                      </a:r>
                    </a:p>
                  </a:txBody>
                  <a:tcPr/>
                </a:tc>
                <a:tc>
                  <a:txBody>
                    <a:bodyPr/>
                    <a:lstStyle/>
                    <a:p>
                      <a:r>
                        <a:rPr lang="en-US" dirty="0"/>
                        <a:t>Ranked #4</a:t>
                      </a:r>
                    </a:p>
                  </a:txBody>
                  <a:tcPr/>
                </a:tc>
                <a:tc>
                  <a:txBody>
                    <a:bodyPr/>
                    <a:lstStyle/>
                    <a:p>
                      <a:r>
                        <a:rPr lang="en-US" dirty="0"/>
                        <a:t>Ranked #5</a:t>
                      </a:r>
                    </a:p>
                  </a:txBody>
                  <a:tcPr/>
                </a:tc>
                <a:extLst>
                  <a:ext uri="{0D108BD9-81ED-4DB2-BD59-A6C34878D82A}">
                    <a16:rowId xmlns:a16="http://schemas.microsoft.com/office/drawing/2014/main" val="3725330637"/>
                  </a:ext>
                </a:extLst>
              </a:tr>
              <a:tr h="399324">
                <a:tc>
                  <a:txBody>
                    <a:bodyPr/>
                    <a:lstStyle/>
                    <a:p>
                      <a:r>
                        <a:rPr lang="en-US" b="1" dirty="0"/>
                        <a:t>Affordable Housing</a:t>
                      </a:r>
                    </a:p>
                  </a:txBody>
                  <a:tcPr/>
                </a:tc>
                <a:tc>
                  <a:txBody>
                    <a:bodyPr/>
                    <a:lstStyle/>
                    <a:p>
                      <a:r>
                        <a:rPr lang="en-US" dirty="0"/>
                        <a:t>Affordable Housing</a:t>
                      </a:r>
                    </a:p>
                  </a:txBody>
                  <a:tcPr/>
                </a:tc>
                <a:tc>
                  <a:txBody>
                    <a:bodyPr/>
                    <a:lstStyle/>
                    <a:p>
                      <a:r>
                        <a:rPr lang="en-US" dirty="0"/>
                        <a:t>Affordable Housing</a:t>
                      </a:r>
                    </a:p>
                  </a:txBody>
                  <a:tcPr/>
                </a:tc>
                <a:tc>
                  <a:txBody>
                    <a:bodyPr/>
                    <a:lstStyle/>
                    <a:p>
                      <a:r>
                        <a:rPr lang="en-US" dirty="0"/>
                        <a:t>Older Adult services</a:t>
                      </a:r>
                    </a:p>
                  </a:txBody>
                  <a:tcPr/>
                </a:tc>
                <a:tc>
                  <a:txBody>
                    <a:bodyPr/>
                    <a:lstStyle/>
                    <a:p>
                      <a:r>
                        <a:rPr lang="en-US" dirty="0"/>
                        <a:t>Older Adult Services</a:t>
                      </a:r>
                    </a:p>
                  </a:txBody>
                  <a:tcPr/>
                </a:tc>
                <a:extLst>
                  <a:ext uri="{0D108BD9-81ED-4DB2-BD59-A6C34878D82A}">
                    <a16:rowId xmlns:a16="http://schemas.microsoft.com/office/drawing/2014/main" val="1578368037"/>
                  </a:ext>
                </a:extLst>
              </a:tr>
              <a:tr h="399324">
                <a:tc>
                  <a:txBody>
                    <a:bodyPr/>
                    <a:lstStyle/>
                    <a:p>
                      <a:r>
                        <a:rPr lang="en-US" b="1" dirty="0"/>
                        <a:t>Additional walking/hiking/ski trails</a:t>
                      </a:r>
                    </a:p>
                  </a:txBody>
                  <a:tcPr/>
                </a:tc>
                <a:tc>
                  <a:txBody>
                    <a:bodyPr/>
                    <a:lstStyle/>
                    <a:p>
                      <a:r>
                        <a:rPr lang="en-US" dirty="0"/>
                        <a:t>Energy resource needs</a:t>
                      </a:r>
                    </a:p>
                  </a:txBody>
                  <a:tcPr/>
                </a:tc>
                <a:tc>
                  <a:txBody>
                    <a:bodyPr/>
                    <a:lstStyle/>
                    <a:p>
                      <a:r>
                        <a:rPr lang="en-US" dirty="0"/>
                        <a:t>Additional walking trails</a:t>
                      </a:r>
                    </a:p>
                  </a:txBody>
                  <a:tcPr/>
                </a:tc>
                <a:tc>
                  <a:txBody>
                    <a:bodyPr/>
                    <a:lstStyle/>
                    <a:p>
                      <a:r>
                        <a:rPr lang="en-US" dirty="0"/>
                        <a:t>Energy resource needs</a:t>
                      </a:r>
                    </a:p>
                  </a:txBody>
                  <a:tcPr/>
                </a:tc>
                <a:tc>
                  <a:txBody>
                    <a:bodyPr/>
                    <a:lstStyle/>
                    <a:p>
                      <a:r>
                        <a:rPr lang="en-US" dirty="0"/>
                        <a:t>Additional Walking/hiking/ ski trails</a:t>
                      </a:r>
                    </a:p>
                  </a:txBody>
                  <a:tcPr/>
                </a:tc>
                <a:extLst>
                  <a:ext uri="{0D108BD9-81ED-4DB2-BD59-A6C34878D82A}">
                    <a16:rowId xmlns:a16="http://schemas.microsoft.com/office/drawing/2014/main" val="1260400539"/>
                  </a:ext>
                </a:extLst>
              </a:tr>
              <a:tr h="399324">
                <a:tc>
                  <a:txBody>
                    <a:bodyPr/>
                    <a:lstStyle/>
                    <a:p>
                      <a:r>
                        <a:rPr lang="en-US" b="1" dirty="0"/>
                        <a:t>Internet access</a:t>
                      </a:r>
                    </a:p>
                  </a:txBody>
                  <a:tcPr/>
                </a:tc>
                <a:tc>
                  <a:txBody>
                    <a:bodyPr/>
                    <a:lstStyle/>
                    <a:p>
                      <a:r>
                        <a:rPr lang="en-US" dirty="0"/>
                        <a:t>Improvement to Fire House</a:t>
                      </a:r>
                    </a:p>
                  </a:txBody>
                  <a:tcPr/>
                </a:tc>
                <a:tc>
                  <a:txBody>
                    <a:bodyPr/>
                    <a:lstStyle/>
                    <a:p>
                      <a:r>
                        <a:rPr lang="en-US" dirty="0"/>
                        <a:t>Older Adult services</a:t>
                      </a:r>
                    </a:p>
                  </a:txBody>
                  <a:tcPr/>
                </a:tc>
                <a:tc>
                  <a:txBody>
                    <a:bodyPr/>
                    <a:lstStyle/>
                    <a:p>
                      <a:r>
                        <a:rPr lang="en-US" dirty="0"/>
                        <a:t>Youth Services</a:t>
                      </a:r>
                    </a:p>
                  </a:txBody>
                  <a:tcPr/>
                </a:tc>
                <a:tc>
                  <a:txBody>
                    <a:bodyPr/>
                    <a:lstStyle/>
                    <a:p>
                      <a:r>
                        <a:rPr lang="en-US" dirty="0"/>
                        <a:t>Youth Services</a:t>
                      </a:r>
                    </a:p>
                  </a:txBody>
                  <a:tcPr/>
                </a:tc>
                <a:extLst>
                  <a:ext uri="{0D108BD9-81ED-4DB2-BD59-A6C34878D82A}">
                    <a16:rowId xmlns:a16="http://schemas.microsoft.com/office/drawing/2014/main" val="296143288"/>
                  </a:ext>
                </a:extLst>
              </a:tr>
              <a:tr h="399324">
                <a:tc>
                  <a:txBody>
                    <a:bodyPr/>
                    <a:lstStyle/>
                    <a:p>
                      <a:r>
                        <a:rPr lang="en-US" b="1" dirty="0"/>
                        <a:t>Improvement to Fire Station</a:t>
                      </a:r>
                    </a:p>
                  </a:txBody>
                  <a:tcPr/>
                </a:tc>
                <a:tc>
                  <a:txBody>
                    <a:bodyPr/>
                    <a:lstStyle/>
                    <a:p>
                      <a:r>
                        <a:rPr lang="en-US" dirty="0"/>
                        <a:t>Older Adult services</a:t>
                      </a:r>
                    </a:p>
                  </a:txBody>
                  <a:tcPr/>
                </a:tc>
                <a:tc>
                  <a:txBody>
                    <a:bodyPr/>
                    <a:lstStyle/>
                    <a:p>
                      <a:r>
                        <a:rPr lang="en-US" dirty="0"/>
                        <a:t>Improvement to Fire Station</a:t>
                      </a:r>
                    </a:p>
                  </a:txBody>
                  <a:tcPr/>
                </a:tc>
                <a:tc>
                  <a:txBody>
                    <a:bodyPr/>
                    <a:lstStyle/>
                    <a:p>
                      <a:r>
                        <a:rPr lang="en-US" dirty="0"/>
                        <a:t>Affordable Housing</a:t>
                      </a:r>
                    </a:p>
                  </a:txBody>
                  <a:tcPr/>
                </a:tc>
                <a:tc>
                  <a:txBody>
                    <a:bodyPr/>
                    <a:lstStyle/>
                    <a:p>
                      <a:r>
                        <a:rPr lang="en-US" dirty="0"/>
                        <a:t>Additional Parking</a:t>
                      </a:r>
                    </a:p>
                  </a:txBody>
                  <a:tcPr/>
                </a:tc>
                <a:extLst>
                  <a:ext uri="{0D108BD9-81ED-4DB2-BD59-A6C34878D82A}">
                    <a16:rowId xmlns:a16="http://schemas.microsoft.com/office/drawing/2014/main" val="898558815"/>
                  </a:ext>
                </a:extLst>
              </a:tr>
              <a:tr h="399324">
                <a:tc>
                  <a:txBody>
                    <a:bodyPr/>
                    <a:lstStyle/>
                    <a:p>
                      <a:r>
                        <a:rPr lang="en-US" b="1" dirty="0"/>
                        <a:t>Improvement to grammar school</a:t>
                      </a:r>
                    </a:p>
                  </a:txBody>
                  <a:tcPr/>
                </a:tc>
                <a:tc>
                  <a:txBody>
                    <a:bodyPr/>
                    <a:lstStyle/>
                    <a:p>
                      <a:r>
                        <a:rPr lang="en-US" dirty="0"/>
                        <a:t>Additional recreation resources</a:t>
                      </a:r>
                    </a:p>
                  </a:txBody>
                  <a:tcPr/>
                </a:tc>
                <a:tc>
                  <a:txBody>
                    <a:bodyPr/>
                    <a:lstStyle/>
                    <a:p>
                      <a:r>
                        <a:rPr lang="en-US" dirty="0"/>
                        <a:t>Transportation services</a:t>
                      </a:r>
                    </a:p>
                  </a:txBody>
                  <a:tcPr/>
                </a:tc>
                <a:tc>
                  <a:txBody>
                    <a:bodyPr/>
                    <a:lstStyle/>
                    <a:p>
                      <a:r>
                        <a:rPr lang="en-US" dirty="0"/>
                        <a:t>Additional Parking</a:t>
                      </a:r>
                    </a:p>
                  </a:txBody>
                  <a:tcPr/>
                </a:tc>
                <a:tc>
                  <a:txBody>
                    <a:bodyPr/>
                    <a:lstStyle/>
                    <a:p>
                      <a:r>
                        <a:rPr lang="en-US" dirty="0"/>
                        <a:t>Emergency Shelter facilities</a:t>
                      </a:r>
                    </a:p>
                  </a:txBody>
                  <a:tcPr/>
                </a:tc>
                <a:extLst>
                  <a:ext uri="{0D108BD9-81ED-4DB2-BD59-A6C34878D82A}">
                    <a16:rowId xmlns:a16="http://schemas.microsoft.com/office/drawing/2014/main" val="1928135230"/>
                  </a:ext>
                </a:extLst>
              </a:tr>
            </a:tbl>
          </a:graphicData>
        </a:graphic>
      </p:graphicFrame>
      <p:sp>
        <p:nvSpPr>
          <p:cNvPr id="6" name="Slide Number Placeholder 5">
            <a:extLst>
              <a:ext uri="{FF2B5EF4-FFF2-40B4-BE49-F238E27FC236}">
                <a16:creationId xmlns:a16="http://schemas.microsoft.com/office/drawing/2014/main" id="{50B6C709-8794-DF4E-A15C-6E648F09DD12}"/>
              </a:ext>
            </a:extLst>
          </p:cNvPr>
          <p:cNvSpPr>
            <a:spLocks noGrp="1"/>
          </p:cNvSpPr>
          <p:nvPr>
            <p:ph type="sldNum" sz="quarter" idx="12"/>
          </p:nvPr>
        </p:nvSpPr>
        <p:spPr/>
        <p:txBody>
          <a:bodyPr/>
          <a:lstStyle/>
          <a:p>
            <a:fld id="{294A09A9-5501-47C1-A89A-A340965A2BE2}" type="slidenum">
              <a:rPr lang="en-US" smtClean="0"/>
              <a:pPr/>
              <a:t>9</a:t>
            </a:fld>
            <a:endParaRPr lang="en-US" dirty="0"/>
          </a:p>
        </p:txBody>
      </p:sp>
    </p:spTree>
    <p:extLst>
      <p:ext uri="{BB962C8B-B14F-4D97-AF65-F5344CB8AC3E}">
        <p14:creationId xmlns:p14="http://schemas.microsoft.com/office/powerpoint/2010/main" val="42129174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334180-0405-413B-834A-44FA9E05ADB7}">
  <ds:schemaRefs>
    <ds:schemaRef ds:uri="http://schemas.microsoft.com/sharepoint/v3/contenttype/forms"/>
  </ds:schemaRefs>
</ds:datastoreItem>
</file>

<file path=customXml/itemProps2.xml><?xml version="1.0" encoding="utf-8"?>
<ds:datastoreItem xmlns:ds="http://schemas.openxmlformats.org/officeDocument/2006/customXml" ds:itemID="{4D5BAB77-79E1-4739-AA51-10C9079186D6}">
  <ds:schemaRefs>
    <ds:schemaRef ds:uri="http://purl.org/dc/terms/"/>
    <ds:schemaRef ds:uri="http://schemas.microsoft.com/office/2006/metadata/properties"/>
    <ds:schemaRef ds:uri="http://schemas.microsoft.com/office/infopath/2007/PartnerControls"/>
    <ds:schemaRef ds:uri="http://schemas.openxmlformats.org/package/2006/metadata/core-properties"/>
    <ds:schemaRef ds:uri="71af3243-3dd4-4a8d-8c0d-dd76da1f02a5"/>
    <ds:schemaRef ds:uri="http://schemas.microsoft.com/office/2006/documentManagement/types"/>
    <ds:schemaRef ds:uri="230e9df3-be65-4c73-a93b-d1236ebd677e"/>
    <ds:schemaRef ds:uri="http://www.w3.org/XML/1998/namespace"/>
    <ds:schemaRef ds:uri="16c05727-aa75-4e4a-9b5f-8a80a1165891"/>
    <ds:schemaRef ds:uri="http://schemas.microsoft.com/sharepoint/v3"/>
    <ds:schemaRef ds:uri="http://purl.org/dc/dcmitype/"/>
    <ds:schemaRef ds:uri="http://purl.org/dc/elements/1.1/"/>
  </ds:schemaRefs>
</ds:datastoreItem>
</file>

<file path=customXml/itemProps3.xml><?xml version="1.0" encoding="utf-8"?>
<ds:datastoreItem xmlns:ds="http://schemas.openxmlformats.org/officeDocument/2006/customXml" ds:itemID="{4A615295-94F6-4CE2-A1B1-6B7E1DAA5A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
  <TotalTime>381</TotalTime>
  <Words>629</Words>
  <Application>Microsoft Office PowerPoint</Application>
  <PresentationFormat>Widescreen</PresentationFormat>
  <Paragraphs>119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 3</vt:lpstr>
      <vt:lpstr>Office Theme</vt:lpstr>
      <vt:lpstr>Facilities Committee Survey November 2022</vt:lpstr>
      <vt:lpstr>Agenda</vt:lpstr>
      <vt:lpstr>Introduction</vt:lpstr>
      <vt:lpstr>How we got the Survey Out</vt:lpstr>
      <vt:lpstr>Demographics</vt:lpstr>
      <vt:lpstr>What Services/Facilities do you currently use, or have  used?</vt:lpstr>
      <vt:lpstr>What do you “Love” about Jackson?</vt:lpstr>
      <vt:lpstr>How do you get your news?</vt:lpstr>
      <vt:lpstr>Top Five Perceived Need</vt:lpstr>
      <vt:lpstr>Top Themes in the open-ended questions </vt:lpstr>
      <vt:lpstr>Trends in the responses</vt:lpstr>
      <vt:lpstr>Summary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Jackson Facilities Committee Survey 2022</dc:title>
  <dc:creator>David Campbell</dc:creator>
  <cp:lastModifiedBy>Admin Assist</cp:lastModifiedBy>
  <cp:revision>24</cp:revision>
  <cp:lastPrinted>2023-01-24T14:39:43Z</cp:lastPrinted>
  <dcterms:created xsi:type="dcterms:W3CDTF">2022-12-13T00:55:41Z</dcterms:created>
  <dcterms:modified xsi:type="dcterms:W3CDTF">2023-01-24T14:44:14Z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