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1" r:id="rId25"/>
    <p:sldId id="280" r:id="rId26"/>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Canva Sans" panose="020B0503030501040103" pitchFamily="34" charset="0"/>
      <p:regular r:id="rId32"/>
    </p:embeddedFont>
    <p:embeddedFont>
      <p:font typeface="Canva Sans Bold" panose="020B0803030501040103" pitchFamily="34" charset="0"/>
      <p:regular r:id="rId33"/>
      <p:bold r:id="rId34"/>
    </p:embeddedFont>
    <p:embeddedFont>
      <p:font typeface="Canva Sans Italics" panose="020B0503030501040103" pitchFamily="34" charset="0"/>
      <p:regular r:id="rId35"/>
      <p:italic r:id="rId36"/>
    </p:embeddedFont>
    <p:embeddedFont>
      <p:font typeface="Open Sans" panose="020B0606030504020204" pitchFamily="34" charset="0"/>
      <p:regular r:id="rId37"/>
      <p:bold r:id="rId38"/>
      <p:italic r:id="rId39"/>
      <p:boldItalic r:id="rId40"/>
    </p:embeddedFont>
    <p:embeddedFont>
      <p:font typeface="Open Sans Bold" panose="020B0606030504020204" pitchFamily="34" charset="0"/>
      <p:regular r:id="rId41"/>
      <p:bold r:id="rId42"/>
    </p:embeddedFont>
    <p:embeddedFont>
      <p:font typeface="Open Sans Light" panose="020B0306030504020204" pitchFamily="34" charset="0"/>
      <p:regular r:id="rId43"/>
      <p:italic r:id="rId44"/>
    </p:embeddedFont>
    <p:embeddedFont>
      <p:font typeface="Open Sans Light Bold" panose="020B0806030504020204" pitchFamily="34" charset="0"/>
      <p:regular r:id="rId45"/>
      <p:bold r:id="rId46"/>
    </p:embeddedFont>
    <p:embeddedFont>
      <p:font typeface="Raleway" panose="020B0503030101060003" pitchFamily="34" charset="77"/>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56" autoAdjust="0"/>
  </p:normalViewPr>
  <p:slideViewPr>
    <p:cSldViewPr>
      <p:cViewPr>
        <p:scale>
          <a:sx n="155" d="100"/>
          <a:sy n="155" d="100"/>
        </p:scale>
        <p:origin x="144" y="-5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AF140-87D5-F541-BB4A-A517C74BF012}" type="datetimeFigureOut">
              <a:rPr lang="en-US" smtClean="0"/>
              <a:t>11/11/22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8F4770-4915-4841-95C1-469E961F940B}" type="slidenum">
              <a:rPr lang="en-US" smtClean="0"/>
              <a:t>‹#›</a:t>
            </a:fld>
            <a:endParaRPr lang="en-US"/>
          </a:p>
        </p:txBody>
      </p:sp>
    </p:spTree>
    <p:extLst>
      <p:ext uri="{BB962C8B-B14F-4D97-AF65-F5344CB8AC3E}">
        <p14:creationId xmlns:p14="http://schemas.microsoft.com/office/powerpoint/2010/main" val="969776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F4770-4915-4841-95C1-469E961F940B}" type="slidenum">
              <a:rPr lang="en-US" smtClean="0"/>
              <a:t>18</a:t>
            </a:fld>
            <a:endParaRPr lang="en-US"/>
          </a:p>
        </p:txBody>
      </p:sp>
    </p:spTree>
    <p:extLst>
      <p:ext uri="{BB962C8B-B14F-4D97-AF65-F5344CB8AC3E}">
        <p14:creationId xmlns:p14="http://schemas.microsoft.com/office/powerpoint/2010/main" val="79617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jacksonhistory.org/" TargetMode="External"/><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hyperlink" Target="https://www.jackson-nh.org/sites/g/files/vyhlif3296/f/uploads/jacksonbase-cover_0.pdf" TargetMode="Externa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hyperlink" Target="https://www.jackson-nh.org/sites/g/files/vyhlif3296/f/uploads/jacksonbase-v02_2.pdf" TargetMode="External"/><Relationship Id="rId2" Type="http://schemas.openxmlformats.org/officeDocument/2006/relationships/hyperlink" Target="https://sites.google.com/sau9.org/jackson-grammar/jackson-grammar-school-home/strategic-planning-2021-2026?authuser=0" TargetMode="External"/><Relationship Id="rId1" Type="http://schemas.openxmlformats.org/officeDocument/2006/relationships/slideLayout" Target="../slideLayouts/slideLayout7.xml"/><Relationship Id="rId5" Type="http://schemas.openxmlformats.org/officeDocument/2006/relationships/hyperlink" Target="https://sites.google.com/sau9.org/jackson-grammar/jackson-grammar-school-home?authuser=0" TargetMode="Externa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jackson-nh.org/sites/g/files/vyhlif3296/f/uploads/jacksonbase-v02_2.pdf" TargetMode="External"/><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hyperlink" Target="https://sites.google.com/sau9.org/jackson-grammar/community-link-page/whitney-community-center?authuser=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jackson-nh.org/sites/g/files/vyhlif3296/f/uploads/jacksonbase-r13_3.pdf" TargetMode="External"/><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hyperlink" Target="https://www.jackson-nh.org/bartlettjackson-transfer-station"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bartlett-jacksonambulanceservice.org/"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www.jackson-nh.org/jackson-water-precinct" TargetMode="Externa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hyperlink" Target="http://jackson-nh.org/" TargetMode="External"/><Relationship Id="rId7" Type="http://schemas.openxmlformats.org/officeDocument/2006/relationships/hyperlink" Target="https://www.jackson-nh.org/sites/g/files/vyhlif3296/f/uploads/welcome_to_jacksonfinal_0.pdf" TargetMode="External"/><Relationship Id="rId2" Type="http://schemas.openxmlformats.org/officeDocument/2006/relationships/hyperlink" Target="http://www.jackson-nh.org/facilities-committee" TargetMode="External"/><Relationship Id="rId1" Type="http://schemas.openxmlformats.org/officeDocument/2006/relationships/slideLayout" Target="../slideLayouts/slideLayout7.xml"/><Relationship Id="rId6" Type="http://schemas.openxmlformats.org/officeDocument/2006/relationships/hyperlink" Target="http://www.jacksonflicks.com/" TargetMode="External"/><Relationship Id="rId5" Type="http://schemas.openxmlformats.org/officeDocument/2006/relationships/hyperlink" Target="http://jacksonlibrary.org/help/jackson-bridge/" TargetMode="External"/><Relationship Id="rId4" Type="http://schemas.openxmlformats.org/officeDocument/2006/relationships/hyperlink" Target="https://www.jackson-nh.org/home/webforms/subscribe-e-new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hyperlink" Target="https://www.jackson-nh.org/police-department" TargetMode="External"/><Relationship Id="rId5" Type="http://schemas.openxmlformats.org/officeDocument/2006/relationships/hyperlink" Target="http://jackson-nh.org/" TargetMode="External"/><Relationship Id="rId4" Type="http://schemas.openxmlformats.org/officeDocument/2006/relationships/hyperlink" Target="https://www.jackson-nh.org/sites/g/files/vyhlif3296/f/uploads/jacksonbase-r14_3.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View%20on%20a%20map)" TargetMode="External"/><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hyperlink" Target="http://www.jacksonlibrary.or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jackson-nh.org/sites/g/files/vyhlif3296/f/uploads/jacksonbase-v01_1.pdf" TargetMode="Externa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jackson-nh.org/fire-department"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hyperlink" Target="https://www.jackson-nh.org/sites/g/files/vyhlif3296/f/uploads/jacksonbase-v09_2.pdf" TargetMode="External"/><Relationship Id="rId5" Type="http://schemas.openxmlformats.org/officeDocument/2006/relationships/hyperlink" Target="http://www.jackson-nh.org/facilitites" TargetMode="Externa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hyperlink" Target="https://www.jackson-nh.org/sites/g/files/vyhlif3296/f/uploads/jacksonbase-r14_3.pdf" TargetMode="External"/><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jackson-nh.org/jackson%C2%A0old-library" TargetMode="External"/><Relationship Id="rId2" Type="http://schemas.openxmlformats.org/officeDocument/2006/relationships/hyperlink" Target="https://www.jackson-nh.org/sites/g/files/vyhlif3296/f/uploads/jacksonbase-v01_1.pdf" TargetMode="Externa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2913508" y="3931838"/>
            <a:ext cx="13336747" cy="3144888"/>
            <a:chOff x="0" y="0"/>
            <a:chExt cx="17782329" cy="4193184"/>
          </a:xfrm>
        </p:grpSpPr>
        <p:pic>
          <p:nvPicPr>
            <p:cNvPr id="3" name="Picture 3"/>
            <p:cNvPicPr>
              <a:picLocks noChangeAspect="1"/>
            </p:cNvPicPr>
            <p:nvPr/>
          </p:nvPicPr>
          <p:blipFill>
            <a:blip r:embed="rId2"/>
            <a:srcRect r="67957" b="14819"/>
            <a:stretch>
              <a:fillRect/>
            </a:stretch>
          </p:blipFill>
          <p:spPr>
            <a:xfrm>
              <a:off x="0" y="0"/>
              <a:ext cx="4192471" cy="4193184"/>
            </a:xfrm>
            <a:prstGeom prst="rect">
              <a:avLst/>
            </a:prstGeom>
          </p:spPr>
        </p:pic>
        <p:sp>
          <p:nvSpPr>
            <p:cNvPr id="4" name="AutoShape 4"/>
            <p:cNvSpPr/>
            <p:nvPr/>
          </p:nvSpPr>
          <p:spPr>
            <a:xfrm>
              <a:off x="4835216" y="2816382"/>
              <a:ext cx="4162111" cy="0"/>
            </a:xfrm>
            <a:prstGeom prst="line">
              <a:avLst/>
            </a:prstGeom>
            <a:ln w="12700" cap="flat">
              <a:solidFill>
                <a:srgbClr val="000000"/>
              </a:solidFill>
              <a:prstDash val="solid"/>
              <a:headEnd type="none" w="sm" len="sm"/>
              <a:tailEnd type="none" w="sm" len="sm"/>
            </a:ln>
          </p:spPr>
        </p:sp>
        <p:sp>
          <p:nvSpPr>
            <p:cNvPr id="5" name="TextBox 5"/>
            <p:cNvSpPr txBox="1"/>
            <p:nvPr/>
          </p:nvSpPr>
          <p:spPr>
            <a:xfrm>
              <a:off x="4835216" y="3125602"/>
              <a:ext cx="6271491" cy="482798"/>
            </a:xfrm>
            <a:prstGeom prst="rect">
              <a:avLst/>
            </a:prstGeom>
          </p:spPr>
          <p:txBody>
            <a:bodyPr lIns="0" tIns="0" rIns="0" bIns="0" rtlCol="0" anchor="t">
              <a:spAutoFit/>
            </a:bodyPr>
            <a:lstStyle/>
            <a:p>
              <a:pPr>
                <a:lnSpc>
                  <a:spcPts val="2963"/>
                </a:lnSpc>
                <a:spcBef>
                  <a:spcPct val="0"/>
                </a:spcBef>
              </a:pPr>
              <a:r>
                <a:rPr lang="en-US" sz="2116" spc="1693">
                  <a:solidFill>
                    <a:srgbClr val="171616"/>
                  </a:solidFill>
                  <a:latin typeface="Raleway"/>
                </a:rPr>
                <a:t>JACKSON, NH</a:t>
              </a:r>
            </a:p>
          </p:txBody>
        </p:sp>
        <p:sp>
          <p:nvSpPr>
            <p:cNvPr id="6" name="TextBox 6"/>
            <p:cNvSpPr txBox="1"/>
            <p:nvPr/>
          </p:nvSpPr>
          <p:spPr>
            <a:xfrm>
              <a:off x="4835216" y="375233"/>
              <a:ext cx="12947113" cy="2393800"/>
            </a:xfrm>
            <a:prstGeom prst="rect">
              <a:avLst/>
            </a:prstGeom>
          </p:spPr>
          <p:txBody>
            <a:bodyPr lIns="0" tIns="0" rIns="0" bIns="0" rtlCol="0" anchor="t">
              <a:spAutoFit/>
            </a:bodyPr>
            <a:lstStyle/>
            <a:p>
              <a:pPr>
                <a:lnSpc>
                  <a:spcPts val="15079"/>
                </a:lnSpc>
                <a:spcBef>
                  <a:spcPct val="0"/>
                </a:spcBef>
              </a:pPr>
              <a:r>
                <a:rPr lang="en-US" sz="10771">
                  <a:solidFill>
                    <a:srgbClr val="171616"/>
                  </a:solidFill>
                  <a:latin typeface="Raleway"/>
                </a:rPr>
                <a:t>FACILITIES</a:t>
              </a:r>
            </a:p>
          </p:txBody>
        </p:sp>
      </p:grpSp>
      <p:sp>
        <p:nvSpPr>
          <p:cNvPr id="7" name="TextBox 7"/>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grpSp>
        <p:nvGrpSpPr>
          <p:cNvPr id="8" name="Group 8"/>
          <p:cNvGrpSpPr>
            <a:grpSpLocks noChangeAspect="1"/>
          </p:cNvGrpSpPr>
          <p:nvPr/>
        </p:nvGrpSpPr>
        <p:grpSpPr>
          <a:xfrm>
            <a:off x="60335" y="80446"/>
            <a:ext cx="1152415" cy="1152415"/>
            <a:chOff x="0" y="0"/>
            <a:chExt cx="2787650" cy="2787650"/>
          </a:xfrm>
        </p:grpSpPr>
        <p:sp>
          <p:nvSpPr>
            <p:cNvPr id="9" name="Freeform 9"/>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sp>
        <p:nvSpPr>
          <p:cNvPr id="10" name="TextBox 10"/>
          <p:cNvSpPr txBox="1"/>
          <p:nvPr/>
        </p:nvSpPr>
        <p:spPr>
          <a:xfrm>
            <a:off x="14935200" y="9412605"/>
            <a:ext cx="2347103" cy="167738"/>
          </a:xfrm>
          <a:prstGeom prst="rect">
            <a:avLst/>
          </a:prstGeom>
        </p:spPr>
        <p:txBody>
          <a:bodyPr wrap="square" lIns="0" tIns="0" rIns="0" bIns="0" rtlCol="0" anchor="t">
            <a:spAutoFit/>
          </a:bodyPr>
          <a:lstStyle/>
          <a:p>
            <a:pPr algn="ctr">
              <a:lnSpc>
                <a:spcPts val="1399"/>
              </a:lnSpc>
            </a:pPr>
            <a:r>
              <a:rPr lang="en-US" sz="999" dirty="0">
                <a:solidFill>
                  <a:srgbClr val="171616"/>
                </a:solidFill>
                <a:latin typeface="Canva Sans"/>
              </a:rPr>
              <a:t>V2. November 11, 2022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9801590" y="1403738"/>
            <a:ext cx="8486410" cy="5817230"/>
            <a:chOff x="0" y="0"/>
            <a:chExt cx="11315214" cy="7756307"/>
          </a:xfrm>
        </p:grpSpPr>
        <p:pic>
          <p:nvPicPr>
            <p:cNvPr id="3" name="Picture 3"/>
            <p:cNvPicPr>
              <a:picLocks noChangeAspect="1"/>
            </p:cNvPicPr>
            <p:nvPr/>
          </p:nvPicPr>
          <p:blipFill>
            <a:blip r:embed="rId2"/>
            <a:srcRect l="3073" r="3073"/>
            <a:stretch>
              <a:fillRect/>
            </a:stretch>
          </p:blipFill>
          <p:spPr>
            <a:xfrm>
              <a:off x="0" y="0"/>
              <a:ext cx="11315214" cy="7756307"/>
            </a:xfrm>
            <a:prstGeom prst="rect">
              <a:avLst/>
            </a:prstGeom>
          </p:spPr>
        </p:pic>
      </p:grpSp>
      <p:grpSp>
        <p:nvGrpSpPr>
          <p:cNvPr id="4" name="Group 4"/>
          <p:cNvGrpSpPr>
            <a:grpSpLocks noChangeAspect="1"/>
          </p:cNvGrpSpPr>
          <p:nvPr/>
        </p:nvGrpSpPr>
        <p:grpSpPr>
          <a:xfrm>
            <a:off x="60335" y="80446"/>
            <a:ext cx="1152415" cy="1152415"/>
            <a:chOff x="0" y="0"/>
            <a:chExt cx="2787650" cy="2787650"/>
          </a:xfrm>
        </p:grpSpPr>
        <p:sp>
          <p:nvSpPr>
            <p:cNvPr id="5" name="Freeform 5"/>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grpSp>
        <p:nvGrpSpPr>
          <p:cNvPr id="6" name="Group 6"/>
          <p:cNvGrpSpPr/>
          <p:nvPr/>
        </p:nvGrpSpPr>
        <p:grpSpPr>
          <a:xfrm>
            <a:off x="9801590" y="7396936"/>
            <a:ext cx="3272617" cy="793288"/>
            <a:chOff x="0" y="0"/>
            <a:chExt cx="4363489" cy="1057718"/>
          </a:xfrm>
        </p:grpSpPr>
        <p:grpSp>
          <p:nvGrpSpPr>
            <p:cNvPr id="7" name="Group 7"/>
            <p:cNvGrpSpPr/>
            <p:nvPr/>
          </p:nvGrpSpPr>
          <p:grpSpPr>
            <a:xfrm>
              <a:off x="0" y="0"/>
              <a:ext cx="4363489" cy="1057718"/>
              <a:chOff x="0" y="0"/>
              <a:chExt cx="2387719" cy="660400"/>
            </a:xfrm>
          </p:grpSpPr>
          <p:sp>
            <p:nvSpPr>
              <p:cNvPr id="8" name="Freeform 8"/>
              <p:cNvSpPr/>
              <p:nvPr/>
            </p:nvSpPr>
            <p:spPr>
              <a:xfrm>
                <a:off x="0" y="0"/>
                <a:ext cx="2387719" cy="660400"/>
              </a:xfrm>
              <a:custGeom>
                <a:avLst/>
                <a:gdLst/>
                <a:ahLst/>
                <a:cxnLst/>
                <a:rect l="l" t="t" r="r" b="b"/>
                <a:pathLst>
                  <a:path w="2387719" h="660400">
                    <a:moveTo>
                      <a:pt x="2263259" y="660400"/>
                    </a:moveTo>
                    <a:lnTo>
                      <a:pt x="124460" y="660400"/>
                    </a:lnTo>
                    <a:cubicBezTo>
                      <a:pt x="55880" y="660400"/>
                      <a:pt x="0" y="604520"/>
                      <a:pt x="0" y="535940"/>
                    </a:cubicBezTo>
                    <a:lnTo>
                      <a:pt x="0" y="124460"/>
                    </a:lnTo>
                    <a:cubicBezTo>
                      <a:pt x="0" y="55880"/>
                      <a:pt x="55880" y="0"/>
                      <a:pt x="124460" y="0"/>
                    </a:cubicBezTo>
                    <a:lnTo>
                      <a:pt x="2263259" y="0"/>
                    </a:lnTo>
                    <a:cubicBezTo>
                      <a:pt x="2331839" y="0"/>
                      <a:pt x="2387719" y="55880"/>
                      <a:pt x="2387719" y="124460"/>
                    </a:cubicBezTo>
                    <a:lnTo>
                      <a:pt x="2387719" y="535940"/>
                    </a:lnTo>
                    <a:cubicBezTo>
                      <a:pt x="2387719" y="604520"/>
                      <a:pt x="2331839" y="660400"/>
                      <a:pt x="2263259" y="660400"/>
                    </a:cubicBezTo>
                    <a:close/>
                  </a:path>
                </a:pathLst>
              </a:custGeom>
              <a:solidFill>
                <a:srgbClr val="DDD0BC"/>
              </a:solidFill>
            </p:spPr>
          </p:sp>
        </p:grpSp>
        <p:sp>
          <p:nvSpPr>
            <p:cNvPr id="9" name="TextBox 9"/>
            <p:cNvSpPr txBox="1"/>
            <p:nvPr/>
          </p:nvSpPr>
          <p:spPr>
            <a:xfrm>
              <a:off x="490255" y="91979"/>
              <a:ext cx="3382981" cy="852371"/>
            </a:xfrm>
            <a:prstGeom prst="rect">
              <a:avLst/>
            </a:prstGeom>
          </p:spPr>
          <p:txBody>
            <a:bodyPr lIns="0" tIns="0" rIns="0" bIns="0" rtlCol="0" anchor="t">
              <a:spAutoFit/>
            </a:bodyPr>
            <a:lstStyle/>
            <a:p>
              <a:pPr algn="just">
                <a:lnSpc>
                  <a:spcPts val="1679"/>
                </a:lnSpc>
              </a:pPr>
              <a:r>
                <a:rPr lang="en-US" sz="1200" dirty="0">
                  <a:solidFill>
                    <a:srgbClr val="171616"/>
                  </a:solidFill>
                  <a:latin typeface="Canva Sans Bold"/>
                </a:rPr>
                <a:t>Contact</a:t>
              </a:r>
            </a:p>
            <a:p>
              <a:pPr algn="just">
                <a:lnSpc>
                  <a:spcPts val="1679"/>
                </a:lnSpc>
              </a:pPr>
              <a:r>
                <a:rPr lang="en-US" sz="1200" dirty="0">
                  <a:solidFill>
                    <a:srgbClr val="171616"/>
                  </a:solidFill>
                  <a:latin typeface="Canva Sans"/>
                </a:rPr>
                <a:t>website: </a:t>
              </a:r>
              <a:r>
                <a:rPr lang="en-US" sz="1200" u="sng" dirty="0" err="1">
                  <a:solidFill>
                    <a:srgbClr val="171616"/>
                  </a:solidFill>
                  <a:latin typeface="Canva Sans"/>
                  <a:hlinkClick r:id="rId3"/>
                </a:rPr>
                <a:t>Jacksonhistory.org</a:t>
              </a:r>
              <a:r>
                <a:rPr lang="en-US" sz="1200" dirty="0">
                  <a:solidFill>
                    <a:srgbClr val="171616"/>
                  </a:solidFill>
                  <a:latin typeface="Canva Sans"/>
                </a:rPr>
                <a:t> </a:t>
              </a:r>
            </a:p>
            <a:p>
              <a:pPr algn="just">
                <a:lnSpc>
                  <a:spcPts val="1679"/>
                </a:lnSpc>
              </a:pPr>
              <a:r>
                <a:rPr lang="en-US" sz="1200" dirty="0">
                  <a:solidFill>
                    <a:srgbClr val="171616"/>
                  </a:solidFill>
                  <a:latin typeface="Canva Sans"/>
                </a:rPr>
                <a:t>phone:    603-383-4060</a:t>
              </a:r>
            </a:p>
          </p:txBody>
        </p:sp>
      </p:grpSp>
      <p:pic>
        <p:nvPicPr>
          <p:cNvPr id="10" name="Picture 10"/>
          <p:cNvPicPr>
            <a:picLocks noChangeAspect="1"/>
          </p:cNvPicPr>
          <p:nvPr/>
        </p:nvPicPr>
        <p:blipFill>
          <a:blip r:embed="rId4"/>
          <a:srcRect t="8359" b="12572"/>
          <a:stretch>
            <a:fillRect/>
          </a:stretch>
        </p:blipFill>
        <p:spPr>
          <a:xfrm>
            <a:off x="9952833" y="1028700"/>
            <a:ext cx="8335167" cy="6192268"/>
          </a:xfrm>
          <a:prstGeom prst="rect">
            <a:avLst/>
          </a:prstGeom>
        </p:spPr>
      </p:pic>
      <p:sp>
        <p:nvSpPr>
          <p:cNvPr id="11" name="TextBox 11"/>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sp>
        <p:nvSpPr>
          <p:cNvPr id="12" name="TextBox 12"/>
          <p:cNvSpPr txBox="1"/>
          <p:nvPr/>
        </p:nvSpPr>
        <p:spPr>
          <a:xfrm>
            <a:off x="2064768" y="1565663"/>
            <a:ext cx="6189264" cy="1430654"/>
          </a:xfrm>
          <a:prstGeom prst="rect">
            <a:avLst/>
          </a:prstGeom>
        </p:spPr>
        <p:txBody>
          <a:bodyPr lIns="0" tIns="0" rIns="0" bIns="0" rtlCol="0" anchor="t">
            <a:spAutoFit/>
          </a:bodyPr>
          <a:lstStyle/>
          <a:p>
            <a:pPr>
              <a:lnSpc>
                <a:spcPts val="5459"/>
              </a:lnSpc>
            </a:pPr>
            <a:r>
              <a:rPr lang="en-US" sz="5999">
                <a:solidFill>
                  <a:srgbClr val="171616"/>
                </a:solidFill>
                <a:latin typeface="Raleway"/>
              </a:rPr>
              <a:t>Jackson Historical Society</a:t>
            </a:r>
          </a:p>
        </p:txBody>
      </p:sp>
      <p:sp>
        <p:nvSpPr>
          <p:cNvPr id="13" name="TextBox 13"/>
          <p:cNvSpPr txBox="1"/>
          <p:nvPr/>
        </p:nvSpPr>
        <p:spPr>
          <a:xfrm>
            <a:off x="2064768" y="4707018"/>
            <a:ext cx="5951111" cy="1675139"/>
          </a:xfrm>
          <a:prstGeom prst="rect">
            <a:avLst/>
          </a:prstGeom>
        </p:spPr>
        <p:txBody>
          <a:bodyPr lIns="0" tIns="0" rIns="0" bIns="0" rtlCol="0" anchor="t">
            <a:spAutoFit/>
          </a:bodyPr>
          <a:lstStyle/>
          <a:p>
            <a:pPr>
              <a:lnSpc>
                <a:spcPts val="2239"/>
              </a:lnSpc>
            </a:pPr>
            <a:r>
              <a:rPr lang="en-US" sz="1599" dirty="0">
                <a:solidFill>
                  <a:srgbClr val="171616"/>
                </a:solidFill>
                <a:latin typeface="Open Sans"/>
              </a:rPr>
              <a:t>The Jackson Historical Society is located at 23 Black Mountain Road in the old town hall building. </a:t>
            </a:r>
          </a:p>
          <a:p>
            <a:pPr>
              <a:lnSpc>
                <a:spcPts val="2239"/>
              </a:lnSpc>
            </a:pPr>
            <a:endParaRPr lang="en-US" sz="1599" dirty="0">
              <a:solidFill>
                <a:srgbClr val="171616"/>
              </a:solidFill>
              <a:latin typeface="Open Sans"/>
            </a:endParaRPr>
          </a:p>
          <a:p>
            <a:pPr>
              <a:lnSpc>
                <a:spcPts val="2239"/>
              </a:lnSpc>
            </a:pPr>
            <a:r>
              <a:rPr lang="en-US" sz="1599" dirty="0">
                <a:solidFill>
                  <a:srgbClr val="171616"/>
                </a:solidFill>
                <a:latin typeface="Open Sans"/>
              </a:rPr>
              <a:t>The town of Jackson currently leases the building to the Jackson Historical Society. </a:t>
            </a:r>
          </a:p>
          <a:p>
            <a:pPr>
              <a:lnSpc>
                <a:spcPts val="2239"/>
              </a:lnSpc>
            </a:pPr>
            <a:endParaRPr lang="en-US" sz="1599" dirty="0">
              <a:solidFill>
                <a:srgbClr val="171616"/>
              </a:solidFill>
              <a:latin typeface="Open Sans"/>
            </a:endParaRPr>
          </a:p>
        </p:txBody>
      </p:sp>
      <p:sp>
        <p:nvSpPr>
          <p:cNvPr id="14" name="TextBox 14"/>
          <p:cNvSpPr txBox="1"/>
          <p:nvPr/>
        </p:nvSpPr>
        <p:spPr>
          <a:xfrm>
            <a:off x="2064768" y="4042973"/>
            <a:ext cx="5951111" cy="339725"/>
          </a:xfrm>
          <a:prstGeom prst="rect">
            <a:avLst/>
          </a:prstGeom>
        </p:spPr>
        <p:txBody>
          <a:bodyPr lIns="0" tIns="0" rIns="0" bIns="0" rtlCol="0" anchor="t">
            <a:spAutoFit/>
          </a:bodyPr>
          <a:lstStyle/>
          <a:p>
            <a:pPr>
              <a:lnSpc>
                <a:spcPts val="2799"/>
              </a:lnSpc>
              <a:spcBef>
                <a:spcPct val="0"/>
              </a:spcBef>
            </a:pPr>
            <a:r>
              <a:rPr lang="en-US" sz="1999">
                <a:solidFill>
                  <a:srgbClr val="171616"/>
                </a:solidFill>
                <a:latin typeface="Open Sans Bold"/>
              </a:rPr>
              <a:t>Current Use</a:t>
            </a:r>
          </a:p>
        </p:txBody>
      </p:sp>
      <p:sp>
        <p:nvSpPr>
          <p:cNvPr id="16" name="TextBox 15">
            <a:extLst>
              <a:ext uri="{FF2B5EF4-FFF2-40B4-BE49-F238E27FC236}">
                <a16:creationId xmlns:a16="http://schemas.microsoft.com/office/drawing/2014/main" id="{D13BD1D8-7A70-F245-CA13-531B51D65A85}"/>
              </a:ext>
            </a:extLst>
          </p:cNvPr>
          <p:cNvSpPr txBox="1"/>
          <p:nvPr/>
        </p:nvSpPr>
        <p:spPr>
          <a:xfrm>
            <a:off x="2064768" y="3541088"/>
            <a:ext cx="5846336" cy="339725"/>
          </a:xfrm>
          <a:prstGeom prst="rect">
            <a:avLst/>
          </a:prstGeom>
        </p:spPr>
        <p:txBody>
          <a:bodyPr wrap="square" lIns="0" tIns="0" rIns="0" bIns="0" rtlCol="0" anchor="t">
            <a:spAutoFit/>
          </a:bodyPr>
          <a:lstStyle/>
          <a:p>
            <a:pPr>
              <a:lnSpc>
                <a:spcPts val="2799"/>
              </a:lnSpc>
              <a:spcBef>
                <a:spcPct val="0"/>
              </a:spcBef>
            </a:pPr>
            <a:r>
              <a:rPr lang="en-US" sz="1999" dirty="0">
                <a:solidFill>
                  <a:srgbClr val="171616"/>
                </a:solidFill>
                <a:latin typeface="Open Sans Bold"/>
              </a:rPr>
              <a:t>V03-39 </a:t>
            </a:r>
            <a:r>
              <a:rPr lang="en-US" sz="1999" u="sng" dirty="0">
                <a:solidFill>
                  <a:srgbClr val="171616"/>
                </a:solidFill>
                <a:latin typeface="Open Sans Bold"/>
                <a:hlinkClick r:id="rId5"/>
              </a:rPr>
              <a:t>(View on a map)</a:t>
            </a:r>
            <a:endParaRPr lang="en-US" sz="1999" u="sng" dirty="0">
              <a:solidFill>
                <a:srgbClr val="171616"/>
              </a:solidFill>
              <a:latin typeface="Open Sans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sp>
        <p:nvSpPr>
          <p:cNvPr id="2" name="TextBox 2"/>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sp>
        <p:nvSpPr>
          <p:cNvPr id="3" name="TextBox 3"/>
          <p:cNvSpPr txBox="1"/>
          <p:nvPr/>
        </p:nvSpPr>
        <p:spPr>
          <a:xfrm>
            <a:off x="2064768" y="1546613"/>
            <a:ext cx="8544748" cy="1476374"/>
          </a:xfrm>
          <a:prstGeom prst="rect">
            <a:avLst/>
          </a:prstGeom>
        </p:spPr>
        <p:txBody>
          <a:bodyPr lIns="0" tIns="0" rIns="0" bIns="0" rtlCol="0" anchor="t">
            <a:spAutoFit/>
          </a:bodyPr>
          <a:lstStyle/>
          <a:p>
            <a:pPr>
              <a:lnSpc>
                <a:spcPts val="5699"/>
              </a:lnSpc>
            </a:pPr>
            <a:r>
              <a:rPr lang="en-US" sz="5999">
                <a:solidFill>
                  <a:srgbClr val="171616"/>
                </a:solidFill>
                <a:latin typeface="Raleway"/>
              </a:rPr>
              <a:t>Jackson Grammar School</a:t>
            </a:r>
          </a:p>
        </p:txBody>
      </p:sp>
      <p:sp>
        <p:nvSpPr>
          <p:cNvPr id="4" name="TextBox 4"/>
          <p:cNvSpPr txBox="1"/>
          <p:nvPr/>
        </p:nvSpPr>
        <p:spPr>
          <a:xfrm>
            <a:off x="2055243" y="4230768"/>
            <a:ext cx="5951111" cy="5907066"/>
          </a:xfrm>
          <a:prstGeom prst="rect">
            <a:avLst/>
          </a:prstGeom>
        </p:spPr>
        <p:txBody>
          <a:bodyPr lIns="0" tIns="0" rIns="0" bIns="0" rtlCol="0" anchor="t">
            <a:spAutoFit/>
          </a:bodyPr>
          <a:lstStyle/>
          <a:p>
            <a:pPr>
              <a:lnSpc>
                <a:spcPts val="2239"/>
              </a:lnSpc>
            </a:pPr>
            <a:r>
              <a:rPr lang="en-US" sz="1600" dirty="0">
                <a:solidFill>
                  <a:srgbClr val="171616"/>
                </a:solidFill>
                <a:latin typeface="Open Sans" panose="020B0606030504020204" pitchFamily="34" charset="0"/>
                <a:ea typeface="Open Sans" panose="020B0606030504020204" pitchFamily="34" charset="0"/>
                <a:cs typeface="Open Sans" panose="020B0606030504020204" pitchFamily="34" charset="0"/>
              </a:rPr>
              <a:t>Jackson Grammar School is located at 16 Black Mountain Road, </a:t>
            </a:r>
            <a:r>
              <a:rPr lang="en-US" sz="1600" dirty="0">
                <a:latin typeface="Open Sans" panose="020B0606030504020204" pitchFamily="34" charset="0"/>
                <a:ea typeface="Open Sans" panose="020B0606030504020204" pitchFamily="34" charset="0"/>
                <a:cs typeface="Open Sans" panose="020B0606030504020204" pitchFamily="34" charset="0"/>
              </a:rPr>
              <a:t>adjacent to the Whitney Community Center. The grammar school offers grades K-6, with 47 students currently enrolled. Students attend 7-8 grades at Josiah Bartlett Elementary school and 9-12 grades at Kennett High School. </a:t>
            </a:r>
          </a:p>
          <a:p>
            <a:pPr>
              <a:lnSpc>
                <a:spcPts val="2239"/>
              </a:lnSpc>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nSpc>
                <a:spcPts val="2239"/>
              </a:lnSpc>
            </a:pPr>
            <a:r>
              <a:rPr lang="en-US" sz="1599" dirty="0">
                <a:solidFill>
                  <a:srgbClr val="171616"/>
                </a:solidFill>
                <a:latin typeface="Open Sans"/>
              </a:rPr>
              <a:t>Extensive strategic planning has been done to evaluate current needs and plan for the future. </a:t>
            </a:r>
            <a:r>
              <a:rPr lang="en-US" sz="1599" dirty="0">
                <a:solidFill>
                  <a:srgbClr val="171616"/>
                </a:solidFill>
                <a:latin typeface="Open Sans"/>
                <a:hlinkClick r:id="rId2"/>
              </a:rPr>
              <a:t>View the strategic plan information</a:t>
            </a:r>
            <a:r>
              <a:rPr lang="en-US" sz="1599" dirty="0">
                <a:solidFill>
                  <a:srgbClr val="171616"/>
                </a:solidFill>
                <a:latin typeface="Open Sans"/>
              </a:rPr>
              <a:t>.</a:t>
            </a:r>
          </a:p>
          <a:p>
            <a:pPr>
              <a:lnSpc>
                <a:spcPts val="2239"/>
              </a:lnSpc>
            </a:pPr>
            <a:endParaRPr lang="en-US" sz="1599" dirty="0">
              <a:solidFill>
                <a:srgbClr val="171616"/>
              </a:solidFill>
              <a:latin typeface="Open Sans"/>
            </a:endParaRPr>
          </a:p>
          <a:p>
            <a:pPr>
              <a:lnSpc>
                <a:spcPts val="2239"/>
              </a:lnSpc>
            </a:pPr>
            <a:r>
              <a:rPr lang="en-US" sz="1600" b="0" i="0" dirty="0">
                <a:effectLst/>
                <a:latin typeface="Open Sans" panose="020B0606030504020204" pitchFamily="34" charset="0"/>
                <a:ea typeface="Open Sans" panose="020B0606030504020204" pitchFamily="34" charset="0"/>
                <a:cs typeface="Open Sans" panose="020B0606030504020204" pitchFamily="34" charset="0"/>
              </a:rPr>
              <a:t>The grammar school offers four classrooms; three offices for admin, principal and special education; and a small library/ group classroom/guidance/</a:t>
            </a:r>
            <a:r>
              <a:rPr lang="en-US" sz="1600" dirty="0">
                <a:latin typeface="Open Sans" panose="020B0606030504020204" pitchFamily="34" charset="0"/>
                <a:ea typeface="Open Sans" panose="020B0606030504020204" pitchFamily="34" charset="0"/>
                <a:cs typeface="Open Sans" panose="020B0606030504020204" pitchFamily="34" charset="0"/>
              </a:rPr>
              <a:t>language room.</a:t>
            </a:r>
            <a:r>
              <a:rPr lang="en-US" sz="1600" b="0" i="0" dirty="0">
                <a:effectLst/>
                <a:latin typeface="Open Sans" panose="020B0606030504020204" pitchFamily="34" charset="0"/>
                <a:ea typeface="Open Sans" panose="020B0606030504020204" pitchFamily="34" charset="0"/>
                <a:cs typeface="Open Sans" panose="020B0606030504020204" pitchFamily="34" charset="0"/>
              </a:rPr>
              <a:t> The school serves lunch purchased from JBES. </a:t>
            </a:r>
          </a:p>
          <a:p>
            <a:pPr>
              <a:lnSpc>
                <a:spcPts val="2239"/>
              </a:lnSpc>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nSpc>
                <a:spcPts val="2239"/>
              </a:lnSpc>
            </a:pPr>
            <a:r>
              <a:rPr lang="en-US" sz="1600" b="0" i="0" dirty="0">
                <a:effectLst/>
                <a:latin typeface="Open Sans" panose="020B0606030504020204" pitchFamily="34" charset="0"/>
                <a:ea typeface="Open Sans" panose="020B0606030504020204" pitchFamily="34" charset="0"/>
                <a:cs typeface="Open Sans" panose="020B0606030504020204" pitchFamily="34" charset="0"/>
              </a:rPr>
              <a:t>The Whitney Community Center is used for Unified Arts such as Music and PE (weather dependent). Three outdoor classroom </a:t>
            </a:r>
            <a:r>
              <a:rPr lang="en-US" sz="1600" dirty="0">
                <a:latin typeface="Open Sans" panose="020B0606030504020204" pitchFamily="34" charset="0"/>
                <a:ea typeface="Open Sans" panose="020B0606030504020204" pitchFamily="34" charset="0"/>
                <a:cs typeface="Open Sans" panose="020B0606030504020204" pitchFamily="34" charset="0"/>
              </a:rPr>
              <a:t>areas include a large seasonal tent, post-and-beam pavilion, and a rustic outdoor classroom. These are used for classes, lunch, and other events. </a:t>
            </a:r>
          </a:p>
          <a:p>
            <a:pPr marL="629919" lvl="2">
              <a:lnSpc>
                <a:spcPts val="2239"/>
              </a:lnSpc>
            </a:pPr>
            <a:endParaRPr lang="en-US" sz="1599" strike="sngStrike" dirty="0">
              <a:solidFill>
                <a:srgbClr val="171616"/>
              </a:solidFill>
              <a:latin typeface="Open Sans"/>
            </a:endParaRPr>
          </a:p>
        </p:txBody>
      </p:sp>
      <p:sp>
        <p:nvSpPr>
          <p:cNvPr id="5" name="TextBox 5"/>
          <p:cNvSpPr txBox="1"/>
          <p:nvPr/>
        </p:nvSpPr>
        <p:spPr>
          <a:xfrm>
            <a:off x="2064768" y="3090473"/>
            <a:ext cx="5951111" cy="339725"/>
          </a:xfrm>
          <a:prstGeom prst="rect">
            <a:avLst/>
          </a:prstGeom>
        </p:spPr>
        <p:txBody>
          <a:bodyPr lIns="0" tIns="0" rIns="0" bIns="0" rtlCol="0" anchor="t">
            <a:spAutoFit/>
          </a:bodyPr>
          <a:lstStyle/>
          <a:p>
            <a:pPr>
              <a:lnSpc>
                <a:spcPts val="2799"/>
              </a:lnSpc>
              <a:spcBef>
                <a:spcPct val="0"/>
              </a:spcBef>
            </a:pPr>
            <a:r>
              <a:rPr lang="en-US" sz="1999" dirty="0">
                <a:solidFill>
                  <a:srgbClr val="171616"/>
                </a:solidFill>
                <a:latin typeface="Open Sans Bold"/>
              </a:rPr>
              <a:t>V02-46 </a:t>
            </a:r>
            <a:r>
              <a:rPr lang="en-US" sz="1999" u="sng" dirty="0">
                <a:solidFill>
                  <a:srgbClr val="171616"/>
                </a:solidFill>
                <a:latin typeface="Open Sans Bold"/>
                <a:hlinkClick r:id="rId3"/>
              </a:rPr>
              <a:t>(View on a map)</a:t>
            </a:r>
            <a:endParaRPr lang="en-US" sz="1999" u="sng" dirty="0">
              <a:solidFill>
                <a:srgbClr val="171616"/>
              </a:solidFill>
              <a:latin typeface="Open Sans Bold"/>
            </a:endParaRPr>
          </a:p>
        </p:txBody>
      </p:sp>
      <p:sp>
        <p:nvSpPr>
          <p:cNvPr id="6" name="TextBox 6"/>
          <p:cNvSpPr txBox="1"/>
          <p:nvPr/>
        </p:nvSpPr>
        <p:spPr>
          <a:xfrm>
            <a:off x="2064768" y="3606411"/>
            <a:ext cx="5951111" cy="339725"/>
          </a:xfrm>
          <a:prstGeom prst="rect">
            <a:avLst/>
          </a:prstGeom>
        </p:spPr>
        <p:txBody>
          <a:bodyPr lIns="0" tIns="0" rIns="0" bIns="0" rtlCol="0" anchor="t">
            <a:spAutoFit/>
          </a:bodyPr>
          <a:lstStyle/>
          <a:p>
            <a:pPr>
              <a:lnSpc>
                <a:spcPts val="2799"/>
              </a:lnSpc>
              <a:spcBef>
                <a:spcPct val="0"/>
              </a:spcBef>
            </a:pPr>
            <a:r>
              <a:rPr lang="en-US" sz="1999">
                <a:solidFill>
                  <a:srgbClr val="171616"/>
                </a:solidFill>
                <a:latin typeface="Open Sans Bold"/>
              </a:rPr>
              <a:t>Current Use</a:t>
            </a:r>
          </a:p>
        </p:txBody>
      </p:sp>
      <p:grpSp>
        <p:nvGrpSpPr>
          <p:cNvPr id="7" name="Group 7"/>
          <p:cNvGrpSpPr>
            <a:grpSpLocks noChangeAspect="1"/>
          </p:cNvGrpSpPr>
          <p:nvPr/>
        </p:nvGrpSpPr>
        <p:grpSpPr>
          <a:xfrm>
            <a:off x="60335" y="80446"/>
            <a:ext cx="1152415" cy="1152415"/>
            <a:chOff x="0" y="0"/>
            <a:chExt cx="2787650" cy="2787650"/>
          </a:xfrm>
        </p:grpSpPr>
        <p:sp>
          <p:nvSpPr>
            <p:cNvPr id="8" name="Freeform 8"/>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grpSp>
        <p:nvGrpSpPr>
          <p:cNvPr id="9" name="Group 9"/>
          <p:cNvGrpSpPr/>
          <p:nvPr/>
        </p:nvGrpSpPr>
        <p:grpSpPr>
          <a:xfrm>
            <a:off x="9811115" y="1403738"/>
            <a:ext cx="8486410" cy="5143500"/>
            <a:chOff x="0" y="0"/>
            <a:chExt cx="11315214" cy="6858000"/>
          </a:xfrm>
        </p:grpSpPr>
        <p:pic>
          <p:nvPicPr>
            <p:cNvPr id="10" name="Picture 10"/>
            <p:cNvPicPr>
              <a:picLocks noChangeAspect="1"/>
            </p:cNvPicPr>
            <p:nvPr/>
          </p:nvPicPr>
          <p:blipFill>
            <a:blip r:embed="rId4"/>
            <a:srcRect l="3681" r="3681"/>
            <a:stretch>
              <a:fillRect/>
            </a:stretch>
          </p:blipFill>
          <p:spPr>
            <a:xfrm>
              <a:off x="0" y="0"/>
              <a:ext cx="11315214" cy="6858000"/>
            </a:xfrm>
            <a:prstGeom prst="rect">
              <a:avLst/>
            </a:prstGeom>
          </p:spPr>
        </p:pic>
      </p:grpSp>
      <p:grpSp>
        <p:nvGrpSpPr>
          <p:cNvPr id="11" name="Group 11"/>
          <p:cNvGrpSpPr/>
          <p:nvPr/>
        </p:nvGrpSpPr>
        <p:grpSpPr>
          <a:xfrm>
            <a:off x="9801590" y="6681295"/>
            <a:ext cx="3377368" cy="917528"/>
            <a:chOff x="0" y="0"/>
            <a:chExt cx="4503158" cy="1223371"/>
          </a:xfrm>
        </p:grpSpPr>
        <p:grpSp>
          <p:nvGrpSpPr>
            <p:cNvPr id="12" name="Group 12"/>
            <p:cNvGrpSpPr/>
            <p:nvPr/>
          </p:nvGrpSpPr>
          <p:grpSpPr>
            <a:xfrm>
              <a:off x="0" y="0"/>
              <a:ext cx="4503158" cy="1223371"/>
              <a:chOff x="0" y="0"/>
              <a:chExt cx="2464146" cy="669434"/>
            </a:xfrm>
          </p:grpSpPr>
          <p:sp>
            <p:nvSpPr>
              <p:cNvPr id="13" name="Freeform 13"/>
              <p:cNvSpPr/>
              <p:nvPr/>
            </p:nvSpPr>
            <p:spPr>
              <a:xfrm>
                <a:off x="0" y="0"/>
                <a:ext cx="2464146" cy="669434"/>
              </a:xfrm>
              <a:custGeom>
                <a:avLst/>
                <a:gdLst/>
                <a:ahLst/>
                <a:cxnLst/>
                <a:rect l="l" t="t" r="r" b="b"/>
                <a:pathLst>
                  <a:path w="2464146" h="669434">
                    <a:moveTo>
                      <a:pt x="2339686" y="669434"/>
                    </a:moveTo>
                    <a:lnTo>
                      <a:pt x="124460" y="669434"/>
                    </a:lnTo>
                    <a:cubicBezTo>
                      <a:pt x="55880" y="669434"/>
                      <a:pt x="0" y="613553"/>
                      <a:pt x="0" y="544974"/>
                    </a:cubicBezTo>
                    <a:lnTo>
                      <a:pt x="0" y="124460"/>
                    </a:lnTo>
                    <a:cubicBezTo>
                      <a:pt x="0" y="55880"/>
                      <a:pt x="55880" y="0"/>
                      <a:pt x="124460" y="0"/>
                    </a:cubicBezTo>
                    <a:lnTo>
                      <a:pt x="2339686" y="0"/>
                    </a:lnTo>
                    <a:cubicBezTo>
                      <a:pt x="2408266" y="0"/>
                      <a:pt x="2464146" y="55880"/>
                      <a:pt x="2464146" y="124460"/>
                    </a:cubicBezTo>
                    <a:lnTo>
                      <a:pt x="2464146" y="544974"/>
                    </a:lnTo>
                    <a:cubicBezTo>
                      <a:pt x="2464146" y="613554"/>
                      <a:pt x="2408266" y="669434"/>
                      <a:pt x="2339686" y="669434"/>
                    </a:cubicBezTo>
                    <a:close/>
                  </a:path>
                </a:pathLst>
              </a:custGeom>
              <a:solidFill>
                <a:srgbClr val="DDD0BC"/>
              </a:solidFill>
            </p:spPr>
          </p:sp>
        </p:grpSp>
        <p:sp>
          <p:nvSpPr>
            <p:cNvPr id="14" name="TextBox 14"/>
            <p:cNvSpPr txBox="1"/>
            <p:nvPr/>
          </p:nvSpPr>
          <p:spPr>
            <a:xfrm>
              <a:off x="431609" y="174805"/>
              <a:ext cx="3639939" cy="852371"/>
            </a:xfrm>
            <a:prstGeom prst="rect">
              <a:avLst/>
            </a:prstGeom>
          </p:spPr>
          <p:txBody>
            <a:bodyPr lIns="0" tIns="0" rIns="0" bIns="0" rtlCol="0" anchor="t">
              <a:spAutoFit/>
            </a:bodyPr>
            <a:lstStyle/>
            <a:p>
              <a:pPr>
                <a:lnSpc>
                  <a:spcPts val="1679"/>
                </a:lnSpc>
              </a:pPr>
              <a:r>
                <a:rPr lang="en-US" sz="1200" dirty="0">
                  <a:solidFill>
                    <a:srgbClr val="171616"/>
                  </a:solidFill>
                  <a:latin typeface="Canva Sans Bold"/>
                </a:rPr>
                <a:t>Contact</a:t>
              </a:r>
            </a:p>
            <a:p>
              <a:pPr>
                <a:lnSpc>
                  <a:spcPts val="1679"/>
                </a:lnSpc>
              </a:pPr>
              <a:r>
                <a:rPr lang="en-US" sz="1200" dirty="0">
                  <a:solidFill>
                    <a:srgbClr val="171616"/>
                  </a:solidFill>
                  <a:latin typeface="Canva Sans"/>
                </a:rPr>
                <a:t>website: </a:t>
              </a:r>
              <a:r>
                <a:rPr lang="en-US" sz="1200" u="sng" dirty="0">
                  <a:solidFill>
                    <a:srgbClr val="171616"/>
                  </a:solidFill>
                  <a:latin typeface="Canva Sans Italics"/>
                  <a:hlinkClick r:id="rId5"/>
                </a:rPr>
                <a:t>Jackson Grammar School</a:t>
              </a:r>
              <a:r>
                <a:rPr lang="en-US" sz="1200" u="sng" dirty="0">
                  <a:solidFill>
                    <a:srgbClr val="171616"/>
                  </a:solidFill>
                  <a:latin typeface="Canva Sans Italics"/>
                </a:rPr>
                <a:t> </a:t>
              </a:r>
            </a:p>
            <a:p>
              <a:pPr>
                <a:lnSpc>
                  <a:spcPts val="1679"/>
                </a:lnSpc>
              </a:pPr>
              <a:r>
                <a:rPr lang="en-US" sz="1200" dirty="0">
                  <a:solidFill>
                    <a:srgbClr val="171616"/>
                  </a:solidFill>
                  <a:latin typeface="Canva Sans"/>
                </a:rPr>
                <a:t>phone:    603-383-6861</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3774616" cy="1913890"/>
          </a:xfrm>
        </p:grpSpPr>
        <p:sp>
          <p:nvSpPr>
            <p:cNvPr id="3" name="Freeform 3"/>
            <p:cNvSpPr/>
            <p:nvPr/>
          </p:nvSpPr>
          <p:spPr>
            <a:xfrm>
              <a:off x="0" y="0"/>
              <a:ext cx="3774617" cy="1913890"/>
            </a:xfrm>
            <a:custGeom>
              <a:avLst/>
              <a:gdLst/>
              <a:ahLst/>
              <a:cxnLst/>
              <a:rect l="l" t="t" r="r" b="b"/>
              <a:pathLst>
                <a:path w="3774617" h="1913890">
                  <a:moveTo>
                    <a:pt x="0" y="0"/>
                  </a:moveTo>
                  <a:lnTo>
                    <a:pt x="3774617" y="0"/>
                  </a:lnTo>
                  <a:lnTo>
                    <a:pt x="3774617" y="1913890"/>
                  </a:lnTo>
                  <a:lnTo>
                    <a:pt x="0" y="1913890"/>
                  </a:lnTo>
                  <a:close/>
                </a:path>
              </a:pathLst>
            </a:custGeom>
            <a:solidFill>
              <a:srgbClr val="FFFCF6"/>
            </a:solidFill>
          </p:spPr>
        </p:sp>
      </p:grpSp>
      <p:sp>
        <p:nvSpPr>
          <p:cNvPr id="4" name="TextBox 4"/>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sp>
        <p:nvSpPr>
          <p:cNvPr id="5" name="TextBox 5"/>
          <p:cNvSpPr txBox="1"/>
          <p:nvPr/>
        </p:nvSpPr>
        <p:spPr>
          <a:xfrm>
            <a:off x="5526516" y="4662491"/>
            <a:ext cx="7234968" cy="1769607"/>
          </a:xfrm>
          <a:prstGeom prst="rect">
            <a:avLst/>
          </a:prstGeom>
        </p:spPr>
        <p:txBody>
          <a:bodyPr lIns="0" tIns="0" rIns="0" bIns="0" rtlCol="0" anchor="t">
            <a:spAutoFit/>
          </a:bodyPr>
          <a:lstStyle/>
          <a:p>
            <a:pPr algn="ctr">
              <a:lnSpc>
                <a:spcPts val="7238"/>
              </a:lnSpc>
              <a:spcBef>
                <a:spcPct val="0"/>
              </a:spcBef>
            </a:pPr>
            <a:r>
              <a:rPr lang="en-US" sz="5170">
                <a:solidFill>
                  <a:srgbClr val="171616"/>
                </a:solidFill>
                <a:latin typeface="Open Sans Bold"/>
              </a:rPr>
              <a:t>JOINT MANAGEMENT FACILITIES</a:t>
            </a:r>
          </a:p>
        </p:txBody>
      </p:sp>
      <p:grpSp>
        <p:nvGrpSpPr>
          <p:cNvPr id="6" name="Group 6"/>
          <p:cNvGrpSpPr>
            <a:grpSpLocks noChangeAspect="1"/>
          </p:cNvGrpSpPr>
          <p:nvPr/>
        </p:nvGrpSpPr>
        <p:grpSpPr>
          <a:xfrm>
            <a:off x="60335" y="80446"/>
            <a:ext cx="1152415" cy="1152415"/>
            <a:chOff x="0" y="0"/>
            <a:chExt cx="2787650" cy="2787650"/>
          </a:xfrm>
        </p:grpSpPr>
        <p:sp>
          <p:nvSpPr>
            <p:cNvPr id="7" name="Freeform 7"/>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0335" y="80446"/>
            <a:ext cx="1152415" cy="1152415"/>
            <a:chOff x="0" y="0"/>
            <a:chExt cx="2787650" cy="2787650"/>
          </a:xfrm>
        </p:grpSpPr>
        <p:sp>
          <p:nvSpPr>
            <p:cNvPr id="3"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grpSp>
        <p:nvGrpSpPr>
          <p:cNvPr id="4" name="Group 4"/>
          <p:cNvGrpSpPr/>
          <p:nvPr/>
        </p:nvGrpSpPr>
        <p:grpSpPr>
          <a:xfrm>
            <a:off x="9801590" y="1403738"/>
            <a:ext cx="8486410" cy="5143500"/>
            <a:chOff x="0" y="0"/>
            <a:chExt cx="11315214" cy="6858000"/>
          </a:xfrm>
        </p:grpSpPr>
        <p:pic>
          <p:nvPicPr>
            <p:cNvPr id="5" name="Picture 5"/>
            <p:cNvPicPr>
              <a:picLocks noChangeAspect="1"/>
            </p:cNvPicPr>
            <p:nvPr/>
          </p:nvPicPr>
          <p:blipFill>
            <a:blip r:embed="rId2"/>
            <a:srcRect t="6133" b="6133"/>
            <a:stretch>
              <a:fillRect/>
            </a:stretch>
          </p:blipFill>
          <p:spPr>
            <a:xfrm>
              <a:off x="0" y="0"/>
              <a:ext cx="11315214" cy="6858000"/>
            </a:xfrm>
            <a:prstGeom prst="rect">
              <a:avLst/>
            </a:prstGeom>
          </p:spPr>
        </p:pic>
      </p:grpSp>
      <p:sp>
        <p:nvSpPr>
          <p:cNvPr id="6" name="TextBox 6"/>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sp>
        <p:nvSpPr>
          <p:cNvPr id="7" name="TextBox 7"/>
          <p:cNvSpPr txBox="1"/>
          <p:nvPr/>
        </p:nvSpPr>
        <p:spPr>
          <a:xfrm>
            <a:off x="2064768" y="1289438"/>
            <a:ext cx="5608462" cy="1019176"/>
          </a:xfrm>
          <a:prstGeom prst="rect">
            <a:avLst/>
          </a:prstGeom>
        </p:spPr>
        <p:txBody>
          <a:bodyPr lIns="0" tIns="0" rIns="0" bIns="0" rtlCol="0" anchor="t">
            <a:spAutoFit/>
          </a:bodyPr>
          <a:lstStyle/>
          <a:p>
            <a:pPr>
              <a:lnSpc>
                <a:spcPts val="8399"/>
              </a:lnSpc>
              <a:spcBef>
                <a:spcPct val="0"/>
              </a:spcBef>
            </a:pPr>
            <a:r>
              <a:rPr lang="en-US" sz="5999">
                <a:solidFill>
                  <a:srgbClr val="171616"/>
                </a:solidFill>
                <a:latin typeface="Raleway"/>
              </a:rPr>
              <a:t>Whitney Center</a:t>
            </a:r>
          </a:p>
        </p:txBody>
      </p:sp>
      <p:sp>
        <p:nvSpPr>
          <p:cNvPr id="8" name="TextBox 8"/>
          <p:cNvSpPr txBox="1"/>
          <p:nvPr/>
        </p:nvSpPr>
        <p:spPr>
          <a:xfrm>
            <a:off x="2064768" y="3754518"/>
            <a:ext cx="6421643" cy="6189195"/>
          </a:xfrm>
          <a:prstGeom prst="rect">
            <a:avLst/>
          </a:prstGeom>
        </p:spPr>
        <p:txBody>
          <a:bodyPr wrap="square" lIns="0" tIns="0" rIns="0" bIns="0" rtlCol="0" anchor="t">
            <a:spAutoFit/>
          </a:bodyPr>
          <a:lstStyle/>
          <a:p>
            <a:pPr>
              <a:lnSpc>
                <a:spcPts val="2239"/>
              </a:lnSpc>
            </a:pPr>
            <a:r>
              <a:rPr lang="en-US" sz="1599" dirty="0">
                <a:solidFill>
                  <a:srgbClr val="171616"/>
                </a:solidFill>
                <a:latin typeface="Open Sans"/>
              </a:rPr>
              <a:t>The Whitney Community Center is located at  16 Black Mountain Road, adjacent to  the Jackson Grammar School (JGS).</a:t>
            </a:r>
          </a:p>
          <a:p>
            <a:pPr>
              <a:lnSpc>
                <a:spcPts val="2239"/>
              </a:lnSpc>
            </a:pPr>
            <a:endParaRPr lang="en-US" sz="1599" dirty="0">
              <a:solidFill>
                <a:srgbClr val="171616"/>
              </a:solidFill>
              <a:latin typeface="Open Sans"/>
            </a:endParaRPr>
          </a:p>
          <a:p>
            <a:pPr>
              <a:lnSpc>
                <a:spcPts val="2239"/>
              </a:lnSpc>
            </a:pPr>
            <a:r>
              <a:rPr lang="en-US" sz="1599" dirty="0">
                <a:solidFill>
                  <a:srgbClr val="171616"/>
                </a:solidFill>
                <a:latin typeface="Open Sans"/>
              </a:rPr>
              <a:t>The Whitney Community Center, completed in 2009, was a gift to the town from Betty Whitney. When she passed away in 2005, her bequest funded the construction of the community center as well as an endowment to support maintenance and programming in perpetuity.</a:t>
            </a:r>
          </a:p>
          <a:p>
            <a:pPr>
              <a:lnSpc>
                <a:spcPts val="2239"/>
              </a:lnSpc>
            </a:pPr>
            <a:endParaRPr lang="en-US" sz="1599" dirty="0">
              <a:solidFill>
                <a:srgbClr val="171616"/>
              </a:solidFill>
              <a:latin typeface="Open Sans"/>
            </a:endParaRPr>
          </a:p>
          <a:p>
            <a:pPr>
              <a:lnSpc>
                <a:spcPts val="2239"/>
              </a:lnSpc>
            </a:pPr>
            <a:r>
              <a:rPr lang="en-US" sz="1599" dirty="0">
                <a:solidFill>
                  <a:srgbClr val="171616"/>
                </a:solidFill>
                <a:latin typeface="Open Sans"/>
              </a:rPr>
              <a:t>The Jackson School District, in collaboration with the Whitney Oversight Committee (school, town, and community members), manage the facility. </a:t>
            </a:r>
          </a:p>
          <a:p>
            <a:pPr>
              <a:lnSpc>
                <a:spcPts val="2239"/>
              </a:lnSpc>
            </a:pPr>
            <a:endParaRPr lang="en-US" sz="1599" dirty="0">
              <a:solidFill>
                <a:srgbClr val="171616"/>
              </a:solidFill>
              <a:latin typeface="Open Sans"/>
            </a:endParaRPr>
          </a:p>
          <a:p>
            <a:pPr>
              <a:lnSpc>
                <a:spcPts val="2239"/>
              </a:lnSpc>
            </a:pPr>
            <a:r>
              <a:rPr lang="en-US" sz="1599" dirty="0">
                <a:solidFill>
                  <a:srgbClr val="171616"/>
                </a:solidFill>
                <a:latin typeface="Open Sans"/>
              </a:rPr>
              <a:t>The facility is used for:</a:t>
            </a:r>
          </a:p>
          <a:p>
            <a:pPr marL="345439" lvl="1" indent="-172720">
              <a:lnSpc>
                <a:spcPts val="2239"/>
              </a:lnSpc>
              <a:buFont typeface="Arial"/>
              <a:buChar char="•"/>
            </a:pPr>
            <a:r>
              <a:rPr lang="en-US" sz="1599" dirty="0">
                <a:solidFill>
                  <a:srgbClr val="171616"/>
                </a:solidFill>
                <a:latin typeface="Open Sans"/>
              </a:rPr>
              <a:t>Art and music classes, as well as JGS functions</a:t>
            </a:r>
          </a:p>
          <a:p>
            <a:pPr marL="345439" lvl="1" indent="-172720">
              <a:lnSpc>
                <a:spcPts val="2239"/>
              </a:lnSpc>
              <a:buFont typeface="Arial"/>
              <a:buChar char="•"/>
            </a:pPr>
            <a:r>
              <a:rPr lang="en-US" sz="1599" dirty="0">
                <a:solidFill>
                  <a:srgbClr val="171616"/>
                </a:solidFill>
                <a:latin typeface="Open Sans"/>
              </a:rPr>
              <a:t>Town Meetings and elections</a:t>
            </a:r>
          </a:p>
          <a:p>
            <a:pPr marL="345439" lvl="1" indent="-172720">
              <a:lnSpc>
                <a:spcPts val="2239"/>
              </a:lnSpc>
              <a:buFont typeface="Arial"/>
              <a:buChar char="•"/>
            </a:pPr>
            <a:r>
              <a:rPr lang="en-US" sz="1599" dirty="0">
                <a:solidFill>
                  <a:srgbClr val="171616"/>
                </a:solidFill>
                <a:latin typeface="Open Sans"/>
              </a:rPr>
              <a:t>Community events organized and promoted by the Friends of the Whitney Community Center (a nonprofit)</a:t>
            </a:r>
          </a:p>
          <a:p>
            <a:pPr marL="345439" lvl="1" indent="-172720">
              <a:lnSpc>
                <a:spcPts val="2239"/>
              </a:lnSpc>
              <a:buFont typeface="Arial"/>
              <a:buChar char="•"/>
            </a:pPr>
            <a:r>
              <a:rPr lang="en-US" sz="1599" dirty="0">
                <a:solidFill>
                  <a:srgbClr val="171616"/>
                </a:solidFill>
                <a:latin typeface="Open Sans"/>
              </a:rPr>
              <a:t>Events organized by groups and individuals for a usage fee</a:t>
            </a:r>
          </a:p>
          <a:p>
            <a:pPr marL="345439" lvl="1" indent="-172720">
              <a:lnSpc>
                <a:spcPts val="2239"/>
              </a:lnSpc>
              <a:buFont typeface="Arial"/>
              <a:buChar char="•"/>
            </a:pPr>
            <a:endParaRPr lang="en-US" sz="1599" dirty="0">
              <a:solidFill>
                <a:srgbClr val="171616"/>
              </a:solidFill>
              <a:latin typeface="Open Sans"/>
            </a:endParaRPr>
          </a:p>
          <a:p>
            <a:pPr marL="172719" lvl="1">
              <a:lnSpc>
                <a:spcPts val="2239"/>
              </a:lnSpc>
            </a:pPr>
            <a:r>
              <a:rPr lang="en-US" sz="1599" dirty="0">
                <a:latin typeface="Open Sans"/>
              </a:rPr>
              <a:t>The Whitney is an emergency shelter for the Town of Jackson. </a:t>
            </a:r>
          </a:p>
          <a:p>
            <a:pPr marL="345439" lvl="1" indent="-172720">
              <a:lnSpc>
                <a:spcPts val="2239"/>
              </a:lnSpc>
              <a:buFont typeface="Arial"/>
              <a:buChar char="•"/>
            </a:pPr>
            <a:endParaRPr lang="en-US" sz="1599" dirty="0">
              <a:solidFill>
                <a:srgbClr val="171616"/>
              </a:solidFill>
              <a:latin typeface="Open Sans"/>
            </a:endParaRPr>
          </a:p>
        </p:txBody>
      </p:sp>
      <p:sp>
        <p:nvSpPr>
          <p:cNvPr id="9" name="TextBox 9"/>
          <p:cNvSpPr txBox="1"/>
          <p:nvPr/>
        </p:nvSpPr>
        <p:spPr>
          <a:xfrm>
            <a:off x="2064768" y="3090473"/>
            <a:ext cx="5951111" cy="339725"/>
          </a:xfrm>
          <a:prstGeom prst="rect">
            <a:avLst/>
          </a:prstGeom>
        </p:spPr>
        <p:txBody>
          <a:bodyPr lIns="0" tIns="0" rIns="0" bIns="0" rtlCol="0" anchor="t">
            <a:spAutoFit/>
          </a:bodyPr>
          <a:lstStyle/>
          <a:p>
            <a:pPr>
              <a:lnSpc>
                <a:spcPts val="2799"/>
              </a:lnSpc>
              <a:spcBef>
                <a:spcPct val="0"/>
              </a:spcBef>
            </a:pPr>
            <a:r>
              <a:rPr lang="en-US" sz="1999">
                <a:solidFill>
                  <a:srgbClr val="171616"/>
                </a:solidFill>
                <a:latin typeface="Open Sans Bold"/>
              </a:rPr>
              <a:t>Current Use</a:t>
            </a:r>
          </a:p>
        </p:txBody>
      </p:sp>
      <p:sp>
        <p:nvSpPr>
          <p:cNvPr id="10" name="TextBox 10"/>
          <p:cNvSpPr txBox="1"/>
          <p:nvPr/>
        </p:nvSpPr>
        <p:spPr>
          <a:xfrm>
            <a:off x="2064768" y="2270514"/>
            <a:ext cx="5951111" cy="339725"/>
          </a:xfrm>
          <a:prstGeom prst="rect">
            <a:avLst/>
          </a:prstGeom>
        </p:spPr>
        <p:txBody>
          <a:bodyPr lIns="0" tIns="0" rIns="0" bIns="0" rtlCol="0" anchor="t">
            <a:spAutoFit/>
          </a:bodyPr>
          <a:lstStyle/>
          <a:p>
            <a:pPr>
              <a:lnSpc>
                <a:spcPts val="2799"/>
              </a:lnSpc>
              <a:spcBef>
                <a:spcPct val="0"/>
              </a:spcBef>
            </a:pPr>
            <a:r>
              <a:rPr lang="en-US" sz="1999" dirty="0">
                <a:solidFill>
                  <a:srgbClr val="171616"/>
                </a:solidFill>
                <a:latin typeface="Open Sans Bold"/>
              </a:rPr>
              <a:t>V02-47A </a:t>
            </a:r>
            <a:r>
              <a:rPr lang="en-US" sz="1999" u="sng" dirty="0">
                <a:solidFill>
                  <a:srgbClr val="171616"/>
                </a:solidFill>
                <a:latin typeface="Open Sans Bold"/>
                <a:hlinkClick r:id="rId3"/>
              </a:rPr>
              <a:t>(View on a map)</a:t>
            </a:r>
            <a:endParaRPr lang="en-US" sz="1999" u="sng" dirty="0">
              <a:solidFill>
                <a:srgbClr val="171616"/>
              </a:solidFill>
              <a:latin typeface="Open Sans Bold"/>
            </a:endParaRPr>
          </a:p>
        </p:txBody>
      </p:sp>
      <p:grpSp>
        <p:nvGrpSpPr>
          <p:cNvPr id="11" name="Group 11"/>
          <p:cNvGrpSpPr/>
          <p:nvPr/>
        </p:nvGrpSpPr>
        <p:grpSpPr>
          <a:xfrm>
            <a:off x="9801590" y="6681295"/>
            <a:ext cx="3377368" cy="917528"/>
            <a:chOff x="0" y="0"/>
            <a:chExt cx="4503158" cy="1223371"/>
          </a:xfrm>
        </p:grpSpPr>
        <p:grpSp>
          <p:nvGrpSpPr>
            <p:cNvPr id="12" name="Group 12"/>
            <p:cNvGrpSpPr/>
            <p:nvPr/>
          </p:nvGrpSpPr>
          <p:grpSpPr>
            <a:xfrm>
              <a:off x="0" y="0"/>
              <a:ext cx="4503158" cy="1223371"/>
              <a:chOff x="0" y="0"/>
              <a:chExt cx="2464146" cy="669434"/>
            </a:xfrm>
          </p:grpSpPr>
          <p:sp>
            <p:nvSpPr>
              <p:cNvPr id="13" name="Freeform 13"/>
              <p:cNvSpPr/>
              <p:nvPr/>
            </p:nvSpPr>
            <p:spPr>
              <a:xfrm>
                <a:off x="0" y="0"/>
                <a:ext cx="2464146" cy="669434"/>
              </a:xfrm>
              <a:custGeom>
                <a:avLst/>
                <a:gdLst/>
                <a:ahLst/>
                <a:cxnLst/>
                <a:rect l="l" t="t" r="r" b="b"/>
                <a:pathLst>
                  <a:path w="2464146" h="669434">
                    <a:moveTo>
                      <a:pt x="2339686" y="669434"/>
                    </a:moveTo>
                    <a:lnTo>
                      <a:pt x="124460" y="669434"/>
                    </a:lnTo>
                    <a:cubicBezTo>
                      <a:pt x="55880" y="669434"/>
                      <a:pt x="0" y="613553"/>
                      <a:pt x="0" y="544974"/>
                    </a:cubicBezTo>
                    <a:lnTo>
                      <a:pt x="0" y="124460"/>
                    </a:lnTo>
                    <a:cubicBezTo>
                      <a:pt x="0" y="55880"/>
                      <a:pt x="55880" y="0"/>
                      <a:pt x="124460" y="0"/>
                    </a:cubicBezTo>
                    <a:lnTo>
                      <a:pt x="2339686" y="0"/>
                    </a:lnTo>
                    <a:cubicBezTo>
                      <a:pt x="2408266" y="0"/>
                      <a:pt x="2464146" y="55880"/>
                      <a:pt x="2464146" y="124460"/>
                    </a:cubicBezTo>
                    <a:lnTo>
                      <a:pt x="2464146" y="544974"/>
                    </a:lnTo>
                    <a:cubicBezTo>
                      <a:pt x="2464146" y="613554"/>
                      <a:pt x="2408266" y="669434"/>
                      <a:pt x="2339686" y="669434"/>
                    </a:cubicBezTo>
                    <a:close/>
                  </a:path>
                </a:pathLst>
              </a:custGeom>
              <a:solidFill>
                <a:srgbClr val="DDD0BC"/>
              </a:solidFill>
            </p:spPr>
          </p:sp>
        </p:grpSp>
        <p:sp>
          <p:nvSpPr>
            <p:cNvPr id="14" name="TextBox 14"/>
            <p:cNvSpPr txBox="1"/>
            <p:nvPr/>
          </p:nvSpPr>
          <p:spPr>
            <a:xfrm>
              <a:off x="431609" y="174805"/>
              <a:ext cx="3639939" cy="852371"/>
            </a:xfrm>
            <a:prstGeom prst="rect">
              <a:avLst/>
            </a:prstGeom>
          </p:spPr>
          <p:txBody>
            <a:bodyPr lIns="0" tIns="0" rIns="0" bIns="0" rtlCol="0" anchor="t">
              <a:spAutoFit/>
            </a:bodyPr>
            <a:lstStyle/>
            <a:p>
              <a:pPr>
                <a:lnSpc>
                  <a:spcPts val="1679"/>
                </a:lnSpc>
              </a:pPr>
              <a:r>
                <a:rPr lang="en-US" sz="1200" dirty="0">
                  <a:solidFill>
                    <a:srgbClr val="171616"/>
                  </a:solidFill>
                  <a:latin typeface="Canva Sans Bold"/>
                </a:rPr>
                <a:t>Contact</a:t>
              </a:r>
            </a:p>
            <a:p>
              <a:pPr>
                <a:lnSpc>
                  <a:spcPts val="1679"/>
                </a:lnSpc>
              </a:pPr>
              <a:r>
                <a:rPr lang="en-US" sz="1200" dirty="0">
                  <a:solidFill>
                    <a:srgbClr val="171616"/>
                  </a:solidFill>
                  <a:latin typeface="Canva Sans"/>
                </a:rPr>
                <a:t>website: </a:t>
              </a:r>
              <a:r>
                <a:rPr lang="en-US" sz="1200" u="sng" dirty="0">
                  <a:solidFill>
                    <a:srgbClr val="171616"/>
                  </a:solidFill>
                  <a:latin typeface="Canva Sans Italics"/>
                  <a:hlinkClick r:id="rId4"/>
                </a:rPr>
                <a:t>Whitney Community Center</a:t>
              </a:r>
              <a:r>
                <a:rPr lang="en-US" sz="1200" u="sng" dirty="0">
                  <a:solidFill>
                    <a:srgbClr val="171616"/>
                  </a:solidFill>
                  <a:latin typeface="Canva Sans Italics"/>
                </a:rPr>
                <a:t> </a:t>
              </a:r>
            </a:p>
            <a:p>
              <a:pPr>
                <a:lnSpc>
                  <a:spcPts val="1679"/>
                </a:lnSpc>
              </a:pPr>
              <a:r>
                <a:rPr lang="en-US" sz="1200" dirty="0">
                  <a:solidFill>
                    <a:srgbClr val="171616"/>
                  </a:solidFill>
                  <a:latin typeface="Canva Sans"/>
                </a:rPr>
                <a:t>phone:    603-383-6861</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531339" y="1028700"/>
            <a:ext cx="6172200" cy="8229600"/>
          </a:xfrm>
          <a:prstGeom prst="rect">
            <a:avLst/>
          </a:prstGeom>
        </p:spPr>
      </p:pic>
      <p:sp>
        <p:nvSpPr>
          <p:cNvPr id="3" name="TextBox 3"/>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sp>
        <p:nvSpPr>
          <p:cNvPr id="4" name="TextBox 4"/>
          <p:cNvSpPr txBox="1"/>
          <p:nvPr/>
        </p:nvSpPr>
        <p:spPr>
          <a:xfrm>
            <a:off x="2064768" y="1289438"/>
            <a:ext cx="5608462" cy="1019176"/>
          </a:xfrm>
          <a:prstGeom prst="rect">
            <a:avLst/>
          </a:prstGeom>
        </p:spPr>
        <p:txBody>
          <a:bodyPr lIns="0" tIns="0" rIns="0" bIns="0" rtlCol="0" anchor="t">
            <a:spAutoFit/>
          </a:bodyPr>
          <a:lstStyle/>
          <a:p>
            <a:pPr>
              <a:lnSpc>
                <a:spcPts val="8399"/>
              </a:lnSpc>
              <a:spcBef>
                <a:spcPct val="0"/>
              </a:spcBef>
            </a:pPr>
            <a:r>
              <a:rPr lang="en-US" sz="5999">
                <a:solidFill>
                  <a:srgbClr val="171616"/>
                </a:solidFill>
                <a:latin typeface="Raleway"/>
              </a:rPr>
              <a:t>Transfer Station</a:t>
            </a:r>
          </a:p>
        </p:txBody>
      </p:sp>
      <p:sp>
        <p:nvSpPr>
          <p:cNvPr id="5" name="TextBox 5"/>
          <p:cNvSpPr txBox="1"/>
          <p:nvPr/>
        </p:nvSpPr>
        <p:spPr>
          <a:xfrm>
            <a:off x="2064768" y="3754518"/>
            <a:ext cx="5951111" cy="2750185"/>
          </a:xfrm>
          <a:prstGeom prst="rect">
            <a:avLst/>
          </a:prstGeom>
        </p:spPr>
        <p:txBody>
          <a:bodyPr lIns="0" tIns="0" rIns="0" bIns="0" rtlCol="0" anchor="t">
            <a:spAutoFit/>
          </a:bodyPr>
          <a:lstStyle/>
          <a:p>
            <a:pPr>
              <a:lnSpc>
                <a:spcPts val="2239"/>
              </a:lnSpc>
            </a:pPr>
            <a:r>
              <a:rPr lang="en-US" sz="1599">
                <a:solidFill>
                  <a:srgbClr val="171616"/>
                </a:solidFill>
                <a:latin typeface="Open Sans"/>
              </a:rPr>
              <a:t>The Bartlett/Jackson shared Transfer Station is located at 102 Transfer Station Road  on NH16. The Transfer Station land is located in Jackson, while the buildings and additional land is located in Bartlett. </a:t>
            </a:r>
          </a:p>
          <a:p>
            <a:pPr>
              <a:lnSpc>
                <a:spcPts val="2239"/>
              </a:lnSpc>
            </a:pPr>
            <a:endParaRPr lang="en-US" sz="1599">
              <a:solidFill>
                <a:srgbClr val="171616"/>
              </a:solidFill>
              <a:latin typeface="Open Sans"/>
            </a:endParaRPr>
          </a:p>
          <a:p>
            <a:pPr>
              <a:lnSpc>
                <a:spcPts val="2239"/>
              </a:lnSpc>
            </a:pPr>
            <a:r>
              <a:rPr lang="en-US" sz="1599" u="sng">
                <a:solidFill>
                  <a:srgbClr val="171616"/>
                </a:solidFill>
                <a:latin typeface="Open Sans"/>
              </a:rPr>
              <a:t>HOURS</a:t>
            </a:r>
          </a:p>
          <a:p>
            <a:pPr>
              <a:lnSpc>
                <a:spcPts val="2239"/>
              </a:lnSpc>
            </a:pPr>
            <a:r>
              <a:rPr lang="en-US" sz="1599">
                <a:solidFill>
                  <a:srgbClr val="171616"/>
                </a:solidFill>
                <a:latin typeface="Open Sans"/>
              </a:rPr>
              <a:t>Fri-Tues: 12:00pm to 6:00pm</a:t>
            </a:r>
          </a:p>
          <a:p>
            <a:pPr>
              <a:lnSpc>
                <a:spcPts val="2239"/>
              </a:lnSpc>
            </a:pPr>
            <a:r>
              <a:rPr lang="en-US" sz="1599">
                <a:solidFill>
                  <a:srgbClr val="171616"/>
                </a:solidFill>
                <a:latin typeface="Open Sans"/>
              </a:rPr>
              <a:t>CLOSED: Wed -Thurs</a:t>
            </a:r>
          </a:p>
          <a:p>
            <a:pPr>
              <a:lnSpc>
                <a:spcPts val="2239"/>
              </a:lnSpc>
            </a:pPr>
            <a:r>
              <a:rPr lang="en-US" sz="1599">
                <a:solidFill>
                  <a:srgbClr val="171616"/>
                </a:solidFill>
                <a:latin typeface="Open Sans"/>
              </a:rPr>
              <a:t>CLOSED: Christmas Day CLOSES at 4:00pm Christmas Eve </a:t>
            </a:r>
          </a:p>
          <a:p>
            <a:pPr>
              <a:lnSpc>
                <a:spcPts val="2239"/>
              </a:lnSpc>
              <a:spcBef>
                <a:spcPct val="0"/>
              </a:spcBef>
            </a:pPr>
            <a:endParaRPr lang="en-US" sz="1599">
              <a:solidFill>
                <a:srgbClr val="171616"/>
              </a:solidFill>
              <a:latin typeface="Open Sans"/>
            </a:endParaRPr>
          </a:p>
        </p:txBody>
      </p:sp>
      <p:sp>
        <p:nvSpPr>
          <p:cNvPr id="6" name="TextBox 6"/>
          <p:cNvSpPr txBox="1"/>
          <p:nvPr/>
        </p:nvSpPr>
        <p:spPr>
          <a:xfrm>
            <a:off x="2064768" y="3090473"/>
            <a:ext cx="5951111" cy="339725"/>
          </a:xfrm>
          <a:prstGeom prst="rect">
            <a:avLst/>
          </a:prstGeom>
        </p:spPr>
        <p:txBody>
          <a:bodyPr lIns="0" tIns="0" rIns="0" bIns="0" rtlCol="0" anchor="t">
            <a:spAutoFit/>
          </a:bodyPr>
          <a:lstStyle/>
          <a:p>
            <a:pPr>
              <a:lnSpc>
                <a:spcPts val="2799"/>
              </a:lnSpc>
              <a:spcBef>
                <a:spcPct val="0"/>
              </a:spcBef>
            </a:pPr>
            <a:r>
              <a:rPr lang="en-US" sz="1999">
                <a:solidFill>
                  <a:srgbClr val="171616"/>
                </a:solidFill>
                <a:latin typeface="Open Sans Bold"/>
              </a:rPr>
              <a:t>Current Use</a:t>
            </a:r>
          </a:p>
        </p:txBody>
      </p:sp>
      <p:sp>
        <p:nvSpPr>
          <p:cNvPr id="7" name="TextBox 7"/>
          <p:cNvSpPr txBox="1"/>
          <p:nvPr/>
        </p:nvSpPr>
        <p:spPr>
          <a:xfrm>
            <a:off x="2064768" y="2270514"/>
            <a:ext cx="5951111" cy="339725"/>
          </a:xfrm>
          <a:prstGeom prst="rect">
            <a:avLst/>
          </a:prstGeom>
        </p:spPr>
        <p:txBody>
          <a:bodyPr lIns="0" tIns="0" rIns="0" bIns="0" rtlCol="0" anchor="t">
            <a:spAutoFit/>
          </a:bodyPr>
          <a:lstStyle/>
          <a:p>
            <a:pPr>
              <a:lnSpc>
                <a:spcPts val="2799"/>
              </a:lnSpc>
              <a:spcBef>
                <a:spcPct val="0"/>
              </a:spcBef>
            </a:pPr>
            <a:r>
              <a:rPr lang="en-US" sz="1999" dirty="0">
                <a:solidFill>
                  <a:srgbClr val="171616"/>
                </a:solidFill>
                <a:latin typeface="Open Sans Bold"/>
              </a:rPr>
              <a:t>R13-27 </a:t>
            </a:r>
            <a:r>
              <a:rPr lang="en-US" sz="1999" u="sng" dirty="0">
                <a:solidFill>
                  <a:srgbClr val="171616"/>
                </a:solidFill>
                <a:latin typeface="Open Sans Bold"/>
                <a:hlinkClick r:id="rId3"/>
              </a:rPr>
              <a:t>(View on a map)</a:t>
            </a:r>
            <a:endParaRPr lang="en-US" sz="1999" u="sng" dirty="0">
              <a:solidFill>
                <a:srgbClr val="171616"/>
              </a:solidFill>
              <a:latin typeface="Open Sans Bold"/>
            </a:endParaRPr>
          </a:p>
        </p:txBody>
      </p:sp>
      <p:grpSp>
        <p:nvGrpSpPr>
          <p:cNvPr id="8" name="Group 8"/>
          <p:cNvGrpSpPr>
            <a:grpSpLocks noChangeAspect="1"/>
          </p:cNvGrpSpPr>
          <p:nvPr/>
        </p:nvGrpSpPr>
        <p:grpSpPr>
          <a:xfrm>
            <a:off x="60335" y="80446"/>
            <a:ext cx="1152415" cy="1152415"/>
            <a:chOff x="0" y="0"/>
            <a:chExt cx="2787650" cy="2787650"/>
          </a:xfrm>
        </p:grpSpPr>
        <p:sp>
          <p:nvSpPr>
            <p:cNvPr id="9" name="Freeform 9"/>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grpSp>
        <p:nvGrpSpPr>
          <p:cNvPr id="10" name="Group 10"/>
          <p:cNvGrpSpPr/>
          <p:nvPr/>
        </p:nvGrpSpPr>
        <p:grpSpPr>
          <a:xfrm>
            <a:off x="10788726" y="7590500"/>
            <a:ext cx="4312555" cy="917528"/>
            <a:chOff x="0" y="0"/>
            <a:chExt cx="5750074" cy="1223371"/>
          </a:xfrm>
        </p:grpSpPr>
        <p:grpSp>
          <p:nvGrpSpPr>
            <p:cNvPr id="11" name="Group 11"/>
            <p:cNvGrpSpPr/>
            <p:nvPr/>
          </p:nvGrpSpPr>
          <p:grpSpPr>
            <a:xfrm>
              <a:off x="0" y="0"/>
              <a:ext cx="5750074" cy="1223371"/>
              <a:chOff x="0" y="0"/>
              <a:chExt cx="3146464" cy="669434"/>
            </a:xfrm>
          </p:grpSpPr>
          <p:sp>
            <p:nvSpPr>
              <p:cNvPr id="12" name="Freeform 12"/>
              <p:cNvSpPr/>
              <p:nvPr/>
            </p:nvSpPr>
            <p:spPr>
              <a:xfrm>
                <a:off x="0" y="0"/>
                <a:ext cx="3146464" cy="669434"/>
              </a:xfrm>
              <a:custGeom>
                <a:avLst/>
                <a:gdLst/>
                <a:ahLst/>
                <a:cxnLst/>
                <a:rect l="l" t="t" r="r" b="b"/>
                <a:pathLst>
                  <a:path w="3146464" h="669434">
                    <a:moveTo>
                      <a:pt x="3022004" y="669434"/>
                    </a:moveTo>
                    <a:lnTo>
                      <a:pt x="124460" y="669434"/>
                    </a:lnTo>
                    <a:cubicBezTo>
                      <a:pt x="55880" y="669434"/>
                      <a:pt x="0" y="613553"/>
                      <a:pt x="0" y="544974"/>
                    </a:cubicBezTo>
                    <a:lnTo>
                      <a:pt x="0" y="124460"/>
                    </a:lnTo>
                    <a:cubicBezTo>
                      <a:pt x="0" y="55880"/>
                      <a:pt x="55880" y="0"/>
                      <a:pt x="124460" y="0"/>
                    </a:cubicBezTo>
                    <a:lnTo>
                      <a:pt x="3022004" y="0"/>
                    </a:lnTo>
                    <a:cubicBezTo>
                      <a:pt x="3090584" y="0"/>
                      <a:pt x="3146464" y="55880"/>
                      <a:pt x="3146464" y="124460"/>
                    </a:cubicBezTo>
                    <a:lnTo>
                      <a:pt x="3146464" y="544974"/>
                    </a:lnTo>
                    <a:cubicBezTo>
                      <a:pt x="3146464" y="613554"/>
                      <a:pt x="3090584" y="669434"/>
                      <a:pt x="3022004" y="669434"/>
                    </a:cubicBezTo>
                    <a:close/>
                  </a:path>
                </a:pathLst>
              </a:custGeom>
              <a:solidFill>
                <a:srgbClr val="DDD0BC"/>
              </a:solidFill>
            </p:spPr>
          </p:sp>
        </p:grpSp>
        <p:sp>
          <p:nvSpPr>
            <p:cNvPr id="13" name="TextBox 13"/>
            <p:cNvSpPr txBox="1"/>
            <p:nvPr/>
          </p:nvSpPr>
          <p:spPr>
            <a:xfrm>
              <a:off x="551121" y="174805"/>
              <a:ext cx="4647833" cy="852371"/>
            </a:xfrm>
            <a:prstGeom prst="rect">
              <a:avLst/>
            </a:prstGeom>
          </p:spPr>
          <p:txBody>
            <a:bodyPr lIns="0" tIns="0" rIns="0" bIns="0" rtlCol="0" anchor="t">
              <a:spAutoFit/>
            </a:bodyPr>
            <a:lstStyle/>
            <a:p>
              <a:pPr>
                <a:lnSpc>
                  <a:spcPts val="1679"/>
                </a:lnSpc>
              </a:pPr>
              <a:r>
                <a:rPr lang="en-US" sz="1200" dirty="0">
                  <a:solidFill>
                    <a:srgbClr val="171616"/>
                  </a:solidFill>
                  <a:latin typeface="Canva Sans Bold"/>
                </a:rPr>
                <a:t>Contact</a:t>
              </a:r>
            </a:p>
            <a:p>
              <a:pPr>
                <a:lnSpc>
                  <a:spcPts val="1679"/>
                </a:lnSpc>
              </a:pPr>
              <a:r>
                <a:rPr lang="en-US" sz="1200" dirty="0">
                  <a:solidFill>
                    <a:srgbClr val="171616"/>
                  </a:solidFill>
                  <a:latin typeface="Canva Sans"/>
                </a:rPr>
                <a:t>website: </a:t>
              </a:r>
              <a:r>
                <a:rPr lang="en-US" sz="1200" u="sng" dirty="0">
                  <a:solidFill>
                    <a:srgbClr val="171616"/>
                  </a:solidFill>
                  <a:latin typeface="Canva Sans Italics"/>
                  <a:hlinkClick r:id="rId4"/>
                </a:rPr>
                <a:t>Bartlett-Jackson Transfer Station</a:t>
              </a:r>
              <a:endParaRPr lang="en-US" sz="1200" u="sng" dirty="0">
                <a:solidFill>
                  <a:srgbClr val="171616"/>
                </a:solidFill>
                <a:latin typeface="Canva Sans Italics"/>
              </a:endParaRPr>
            </a:p>
            <a:p>
              <a:pPr>
                <a:lnSpc>
                  <a:spcPts val="1679"/>
                </a:lnSpc>
              </a:pPr>
              <a:r>
                <a:rPr lang="en-US" sz="1200" dirty="0">
                  <a:solidFill>
                    <a:srgbClr val="171616"/>
                  </a:solidFill>
                  <a:latin typeface="Canva Sans"/>
                </a:rPr>
                <a:t>phone: 603-383-9129</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0335" y="80446"/>
            <a:ext cx="1152415" cy="1152415"/>
            <a:chOff x="0" y="0"/>
            <a:chExt cx="2787650" cy="2787650"/>
          </a:xfrm>
        </p:grpSpPr>
        <p:sp>
          <p:nvSpPr>
            <p:cNvPr id="3"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grpSp>
        <p:nvGrpSpPr>
          <p:cNvPr id="4" name="Group 4"/>
          <p:cNvGrpSpPr/>
          <p:nvPr/>
        </p:nvGrpSpPr>
        <p:grpSpPr>
          <a:xfrm>
            <a:off x="9801590" y="1403738"/>
            <a:ext cx="8486410" cy="5143500"/>
            <a:chOff x="0" y="0"/>
            <a:chExt cx="11315214" cy="6858000"/>
          </a:xfrm>
        </p:grpSpPr>
        <p:pic>
          <p:nvPicPr>
            <p:cNvPr id="5" name="Picture 5"/>
            <p:cNvPicPr>
              <a:picLocks noChangeAspect="1"/>
            </p:cNvPicPr>
            <p:nvPr/>
          </p:nvPicPr>
          <p:blipFill>
            <a:blip r:embed="rId2"/>
            <a:srcRect l="3595" r="3595"/>
            <a:stretch>
              <a:fillRect/>
            </a:stretch>
          </p:blipFill>
          <p:spPr>
            <a:xfrm>
              <a:off x="0" y="0"/>
              <a:ext cx="11315214" cy="6858000"/>
            </a:xfrm>
            <a:prstGeom prst="rect">
              <a:avLst/>
            </a:prstGeom>
          </p:spPr>
        </p:pic>
      </p:grpSp>
      <p:grpSp>
        <p:nvGrpSpPr>
          <p:cNvPr id="6" name="Group 6"/>
          <p:cNvGrpSpPr/>
          <p:nvPr/>
        </p:nvGrpSpPr>
        <p:grpSpPr>
          <a:xfrm>
            <a:off x="9801590" y="6681295"/>
            <a:ext cx="4312555" cy="1336628"/>
            <a:chOff x="0" y="0"/>
            <a:chExt cx="5750074" cy="1782171"/>
          </a:xfrm>
        </p:grpSpPr>
        <p:grpSp>
          <p:nvGrpSpPr>
            <p:cNvPr id="7" name="Group 7"/>
            <p:cNvGrpSpPr/>
            <p:nvPr/>
          </p:nvGrpSpPr>
          <p:grpSpPr>
            <a:xfrm>
              <a:off x="0" y="0"/>
              <a:ext cx="5750074" cy="1782171"/>
              <a:chOff x="0" y="0"/>
              <a:chExt cx="3146464" cy="975211"/>
            </a:xfrm>
          </p:grpSpPr>
          <p:sp>
            <p:nvSpPr>
              <p:cNvPr id="8" name="Freeform 8"/>
              <p:cNvSpPr/>
              <p:nvPr/>
            </p:nvSpPr>
            <p:spPr>
              <a:xfrm>
                <a:off x="0" y="0"/>
                <a:ext cx="3146464" cy="975211"/>
              </a:xfrm>
              <a:custGeom>
                <a:avLst/>
                <a:gdLst/>
                <a:ahLst/>
                <a:cxnLst/>
                <a:rect l="l" t="t" r="r" b="b"/>
                <a:pathLst>
                  <a:path w="3146464" h="975211">
                    <a:moveTo>
                      <a:pt x="3022004" y="975211"/>
                    </a:moveTo>
                    <a:lnTo>
                      <a:pt x="124460" y="975211"/>
                    </a:lnTo>
                    <a:cubicBezTo>
                      <a:pt x="55880" y="975211"/>
                      <a:pt x="0" y="919331"/>
                      <a:pt x="0" y="850751"/>
                    </a:cubicBezTo>
                    <a:lnTo>
                      <a:pt x="0" y="124460"/>
                    </a:lnTo>
                    <a:cubicBezTo>
                      <a:pt x="0" y="55880"/>
                      <a:pt x="55880" y="0"/>
                      <a:pt x="124460" y="0"/>
                    </a:cubicBezTo>
                    <a:lnTo>
                      <a:pt x="3022004" y="0"/>
                    </a:lnTo>
                    <a:cubicBezTo>
                      <a:pt x="3090584" y="0"/>
                      <a:pt x="3146464" y="55880"/>
                      <a:pt x="3146464" y="124460"/>
                    </a:cubicBezTo>
                    <a:lnTo>
                      <a:pt x="3146464" y="850751"/>
                    </a:lnTo>
                    <a:cubicBezTo>
                      <a:pt x="3146464" y="919331"/>
                      <a:pt x="3090584" y="975211"/>
                      <a:pt x="3022004" y="975211"/>
                    </a:cubicBezTo>
                    <a:close/>
                  </a:path>
                </a:pathLst>
              </a:custGeom>
              <a:solidFill>
                <a:srgbClr val="DDD0BC"/>
              </a:solidFill>
            </p:spPr>
          </p:sp>
        </p:grpSp>
        <p:sp>
          <p:nvSpPr>
            <p:cNvPr id="9" name="TextBox 9"/>
            <p:cNvSpPr txBox="1"/>
            <p:nvPr/>
          </p:nvSpPr>
          <p:spPr>
            <a:xfrm>
              <a:off x="551121" y="174805"/>
              <a:ext cx="4647833" cy="1433726"/>
            </a:xfrm>
            <a:prstGeom prst="rect">
              <a:avLst/>
            </a:prstGeom>
          </p:spPr>
          <p:txBody>
            <a:bodyPr lIns="0" tIns="0" rIns="0" bIns="0" rtlCol="0" anchor="t">
              <a:spAutoFit/>
            </a:bodyPr>
            <a:lstStyle/>
            <a:p>
              <a:pPr>
                <a:lnSpc>
                  <a:spcPts val="1679"/>
                </a:lnSpc>
              </a:pPr>
              <a:r>
                <a:rPr lang="en-US" sz="1200" dirty="0">
                  <a:solidFill>
                    <a:srgbClr val="171616"/>
                  </a:solidFill>
                  <a:latin typeface="Canva Sans Bold"/>
                </a:rPr>
                <a:t>Contact</a:t>
              </a:r>
            </a:p>
            <a:p>
              <a:pPr>
                <a:lnSpc>
                  <a:spcPts val="1679"/>
                </a:lnSpc>
              </a:pPr>
              <a:r>
                <a:rPr lang="en-US" sz="1200" dirty="0">
                  <a:solidFill>
                    <a:srgbClr val="171616"/>
                  </a:solidFill>
                  <a:latin typeface="Canva Sans"/>
                </a:rPr>
                <a:t>website: </a:t>
              </a:r>
              <a:r>
                <a:rPr lang="en-US" sz="1200" u="sng" dirty="0">
                  <a:solidFill>
                    <a:srgbClr val="171616"/>
                  </a:solidFill>
                  <a:latin typeface="Canva Sans"/>
                  <a:hlinkClick r:id="rId3"/>
                </a:rPr>
                <a:t>Bartlett-Jackson Ambulance Service</a:t>
              </a:r>
              <a:endParaRPr lang="en-US" sz="1200" u="sng" dirty="0">
                <a:solidFill>
                  <a:srgbClr val="171616"/>
                </a:solidFill>
                <a:latin typeface="Canva Sans"/>
              </a:endParaRPr>
            </a:p>
            <a:p>
              <a:pPr>
                <a:lnSpc>
                  <a:spcPts val="1679"/>
                </a:lnSpc>
              </a:pPr>
              <a:r>
                <a:rPr lang="en-US" sz="1200" dirty="0">
                  <a:solidFill>
                    <a:srgbClr val="171616"/>
                  </a:solidFill>
                  <a:latin typeface="Canva Sans"/>
                </a:rPr>
                <a:t>phone: 603-383-3651</a:t>
              </a:r>
            </a:p>
            <a:p>
              <a:pPr>
                <a:lnSpc>
                  <a:spcPts val="1679"/>
                </a:lnSpc>
              </a:pPr>
              <a:r>
                <a:rPr lang="en-US" sz="1200" dirty="0">
                  <a:solidFill>
                    <a:srgbClr val="171616"/>
                  </a:solidFill>
                  <a:latin typeface="Canva Sans"/>
                </a:rPr>
                <a:t>emergency: 911</a:t>
              </a:r>
            </a:p>
            <a:p>
              <a:pPr>
                <a:lnSpc>
                  <a:spcPts val="1679"/>
                </a:lnSpc>
              </a:pPr>
              <a:endParaRPr lang="en-US" sz="1200" dirty="0">
                <a:solidFill>
                  <a:srgbClr val="171616"/>
                </a:solidFill>
                <a:latin typeface="Canva Sans"/>
              </a:endParaRPr>
            </a:p>
          </p:txBody>
        </p:sp>
      </p:grpSp>
      <p:sp>
        <p:nvSpPr>
          <p:cNvPr id="10" name="TextBox 10"/>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sp>
        <p:nvSpPr>
          <p:cNvPr id="11" name="TextBox 11"/>
          <p:cNvSpPr txBox="1"/>
          <p:nvPr/>
        </p:nvSpPr>
        <p:spPr>
          <a:xfrm>
            <a:off x="2064768" y="1546613"/>
            <a:ext cx="5608462" cy="1476374"/>
          </a:xfrm>
          <a:prstGeom prst="rect">
            <a:avLst/>
          </a:prstGeom>
        </p:spPr>
        <p:txBody>
          <a:bodyPr lIns="0" tIns="0" rIns="0" bIns="0" rtlCol="0" anchor="t">
            <a:spAutoFit/>
          </a:bodyPr>
          <a:lstStyle/>
          <a:p>
            <a:pPr>
              <a:lnSpc>
                <a:spcPts val="5699"/>
              </a:lnSpc>
            </a:pPr>
            <a:r>
              <a:rPr lang="en-US" sz="5999">
                <a:solidFill>
                  <a:srgbClr val="171616"/>
                </a:solidFill>
                <a:latin typeface="Raleway"/>
              </a:rPr>
              <a:t>Ambulance Service</a:t>
            </a:r>
          </a:p>
        </p:txBody>
      </p:sp>
      <p:sp>
        <p:nvSpPr>
          <p:cNvPr id="12" name="TextBox 12"/>
          <p:cNvSpPr txBox="1"/>
          <p:nvPr/>
        </p:nvSpPr>
        <p:spPr>
          <a:xfrm>
            <a:off x="2088085" y="4057890"/>
            <a:ext cx="5951111" cy="828753"/>
          </a:xfrm>
          <a:prstGeom prst="rect">
            <a:avLst/>
          </a:prstGeom>
        </p:spPr>
        <p:txBody>
          <a:bodyPr lIns="0" tIns="0" rIns="0" bIns="0" rtlCol="0" anchor="t">
            <a:spAutoFit/>
          </a:bodyPr>
          <a:lstStyle/>
          <a:p>
            <a:pPr>
              <a:lnSpc>
                <a:spcPts val="2239"/>
              </a:lnSpc>
            </a:pPr>
            <a:r>
              <a:rPr lang="en-US" sz="1599" dirty="0">
                <a:solidFill>
                  <a:srgbClr val="171616"/>
                </a:solidFill>
                <a:latin typeface="Open Sans"/>
              </a:rPr>
              <a:t>Bartlett-Jackson Ambulance Service is located in the </a:t>
            </a:r>
          </a:p>
          <a:p>
            <a:pPr>
              <a:lnSpc>
                <a:spcPts val="2239"/>
              </a:lnSpc>
              <a:spcBef>
                <a:spcPct val="0"/>
              </a:spcBef>
            </a:pPr>
            <a:r>
              <a:rPr lang="en-US" sz="1599" dirty="0">
                <a:solidFill>
                  <a:srgbClr val="171616"/>
                </a:solidFill>
                <a:latin typeface="Open Sans"/>
              </a:rPr>
              <a:t>Bartlett Fire House at 90 Route 302 in Glen. </a:t>
            </a:r>
          </a:p>
          <a:p>
            <a:pPr>
              <a:lnSpc>
                <a:spcPts val="2239"/>
              </a:lnSpc>
              <a:spcBef>
                <a:spcPct val="0"/>
              </a:spcBef>
            </a:pPr>
            <a:endParaRPr lang="en-US" sz="1599" dirty="0">
              <a:solidFill>
                <a:srgbClr val="171616"/>
              </a:solidFill>
              <a:latin typeface="Open Sans"/>
            </a:endParaRPr>
          </a:p>
        </p:txBody>
      </p:sp>
      <p:sp>
        <p:nvSpPr>
          <p:cNvPr id="13" name="TextBox 13"/>
          <p:cNvSpPr txBox="1"/>
          <p:nvPr/>
        </p:nvSpPr>
        <p:spPr>
          <a:xfrm>
            <a:off x="2064768" y="3693648"/>
            <a:ext cx="5951111" cy="339725"/>
          </a:xfrm>
          <a:prstGeom prst="rect">
            <a:avLst/>
          </a:prstGeom>
        </p:spPr>
        <p:txBody>
          <a:bodyPr lIns="0" tIns="0" rIns="0" bIns="0" rtlCol="0" anchor="t">
            <a:spAutoFit/>
          </a:bodyPr>
          <a:lstStyle/>
          <a:p>
            <a:pPr>
              <a:lnSpc>
                <a:spcPts val="2799"/>
              </a:lnSpc>
              <a:spcBef>
                <a:spcPct val="0"/>
              </a:spcBef>
            </a:pPr>
            <a:r>
              <a:rPr lang="en-US" sz="1999">
                <a:solidFill>
                  <a:srgbClr val="171616"/>
                </a:solidFill>
                <a:latin typeface="Open Sans Bold"/>
              </a:rPr>
              <a:t>Current Use</a:t>
            </a:r>
          </a:p>
        </p:txBody>
      </p:sp>
      <p:sp>
        <p:nvSpPr>
          <p:cNvPr id="14" name="TextBox 14"/>
          <p:cNvSpPr txBox="1"/>
          <p:nvPr/>
        </p:nvSpPr>
        <p:spPr>
          <a:xfrm>
            <a:off x="2064768" y="3063315"/>
            <a:ext cx="5951111" cy="339725"/>
          </a:xfrm>
          <a:prstGeom prst="rect">
            <a:avLst/>
          </a:prstGeom>
        </p:spPr>
        <p:txBody>
          <a:bodyPr lIns="0" tIns="0" rIns="0" bIns="0" rtlCol="0" anchor="t">
            <a:spAutoFit/>
          </a:bodyPr>
          <a:lstStyle/>
          <a:p>
            <a:pPr>
              <a:lnSpc>
                <a:spcPts val="2799"/>
              </a:lnSpc>
              <a:spcBef>
                <a:spcPct val="0"/>
              </a:spcBef>
            </a:pPr>
            <a:r>
              <a:rPr lang="en-US" sz="1999">
                <a:solidFill>
                  <a:srgbClr val="171616"/>
                </a:solidFill>
                <a:latin typeface="Open Sans Bold"/>
              </a:rPr>
              <a:t>NOT A JACKSON FACILITY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3774616" cy="1913890"/>
          </a:xfrm>
        </p:grpSpPr>
        <p:sp>
          <p:nvSpPr>
            <p:cNvPr id="3" name="Freeform 3"/>
            <p:cNvSpPr/>
            <p:nvPr/>
          </p:nvSpPr>
          <p:spPr>
            <a:xfrm>
              <a:off x="0" y="0"/>
              <a:ext cx="3774617" cy="1913890"/>
            </a:xfrm>
            <a:custGeom>
              <a:avLst/>
              <a:gdLst/>
              <a:ahLst/>
              <a:cxnLst/>
              <a:rect l="l" t="t" r="r" b="b"/>
              <a:pathLst>
                <a:path w="3774617" h="1913890">
                  <a:moveTo>
                    <a:pt x="0" y="0"/>
                  </a:moveTo>
                  <a:lnTo>
                    <a:pt x="3774617" y="0"/>
                  </a:lnTo>
                  <a:lnTo>
                    <a:pt x="3774617" y="1913890"/>
                  </a:lnTo>
                  <a:lnTo>
                    <a:pt x="0" y="1913890"/>
                  </a:lnTo>
                  <a:close/>
                </a:path>
              </a:pathLst>
            </a:custGeom>
            <a:solidFill>
              <a:srgbClr val="FFFCF6"/>
            </a:solidFill>
          </p:spPr>
        </p:sp>
      </p:grpSp>
      <p:sp>
        <p:nvSpPr>
          <p:cNvPr id="4" name="TextBox 4"/>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sp>
        <p:nvSpPr>
          <p:cNvPr id="5" name="TextBox 5"/>
          <p:cNvSpPr txBox="1"/>
          <p:nvPr/>
        </p:nvSpPr>
        <p:spPr>
          <a:xfrm>
            <a:off x="5526516" y="4662491"/>
            <a:ext cx="7234968" cy="866768"/>
          </a:xfrm>
          <a:prstGeom prst="rect">
            <a:avLst/>
          </a:prstGeom>
        </p:spPr>
        <p:txBody>
          <a:bodyPr lIns="0" tIns="0" rIns="0" bIns="0" rtlCol="0" anchor="t">
            <a:spAutoFit/>
          </a:bodyPr>
          <a:lstStyle/>
          <a:p>
            <a:pPr algn="ctr">
              <a:lnSpc>
                <a:spcPts val="7238"/>
              </a:lnSpc>
              <a:spcBef>
                <a:spcPct val="0"/>
              </a:spcBef>
            </a:pPr>
            <a:r>
              <a:rPr lang="en-US" sz="5170">
                <a:solidFill>
                  <a:srgbClr val="171616"/>
                </a:solidFill>
                <a:latin typeface="Open Sans Bold"/>
              </a:rPr>
              <a:t>CEMETERIES</a:t>
            </a:r>
          </a:p>
        </p:txBody>
      </p:sp>
      <p:grpSp>
        <p:nvGrpSpPr>
          <p:cNvPr id="6" name="Group 6"/>
          <p:cNvGrpSpPr>
            <a:grpSpLocks noChangeAspect="1"/>
          </p:cNvGrpSpPr>
          <p:nvPr/>
        </p:nvGrpSpPr>
        <p:grpSpPr>
          <a:xfrm>
            <a:off x="60335" y="80446"/>
            <a:ext cx="1152415" cy="1152415"/>
            <a:chOff x="0" y="0"/>
            <a:chExt cx="2787650" cy="2787650"/>
          </a:xfrm>
        </p:grpSpPr>
        <p:sp>
          <p:nvSpPr>
            <p:cNvPr id="7" name="Freeform 7"/>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9639231" y="2884471"/>
            <a:ext cx="4124649" cy="3653854"/>
            <a:chOff x="0" y="0"/>
            <a:chExt cx="5499532" cy="4871806"/>
          </a:xfrm>
        </p:grpSpPr>
        <p:pic>
          <p:nvPicPr>
            <p:cNvPr id="3" name="Picture 3"/>
            <p:cNvPicPr>
              <a:picLocks noChangeAspect="1"/>
            </p:cNvPicPr>
            <p:nvPr/>
          </p:nvPicPr>
          <p:blipFill>
            <a:blip r:embed="rId2"/>
            <a:srcRect l="7668" r="7668"/>
            <a:stretch>
              <a:fillRect/>
            </a:stretch>
          </p:blipFill>
          <p:spPr>
            <a:xfrm>
              <a:off x="0" y="0"/>
              <a:ext cx="5499532" cy="4871806"/>
            </a:xfrm>
            <a:prstGeom prst="rect">
              <a:avLst/>
            </a:prstGeom>
          </p:spPr>
        </p:pic>
      </p:grpSp>
      <p:grpSp>
        <p:nvGrpSpPr>
          <p:cNvPr id="4" name="Group 4"/>
          <p:cNvGrpSpPr>
            <a:grpSpLocks noChangeAspect="1"/>
          </p:cNvGrpSpPr>
          <p:nvPr/>
        </p:nvGrpSpPr>
        <p:grpSpPr>
          <a:xfrm>
            <a:off x="60335" y="80446"/>
            <a:ext cx="1152415" cy="1152415"/>
            <a:chOff x="0" y="0"/>
            <a:chExt cx="2787650" cy="2787650"/>
          </a:xfrm>
        </p:grpSpPr>
        <p:sp>
          <p:nvSpPr>
            <p:cNvPr id="5" name="Freeform 5"/>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sp>
        <p:nvSpPr>
          <p:cNvPr id="7" name="TextBox 7"/>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sp>
        <p:nvSpPr>
          <p:cNvPr id="8" name="TextBox 8"/>
          <p:cNvSpPr txBox="1"/>
          <p:nvPr/>
        </p:nvSpPr>
        <p:spPr>
          <a:xfrm>
            <a:off x="3322647" y="1499718"/>
            <a:ext cx="11642707" cy="1019176"/>
          </a:xfrm>
          <a:prstGeom prst="rect">
            <a:avLst/>
          </a:prstGeom>
        </p:spPr>
        <p:txBody>
          <a:bodyPr lIns="0" tIns="0" rIns="0" bIns="0" rtlCol="0" anchor="t">
            <a:spAutoFit/>
          </a:bodyPr>
          <a:lstStyle/>
          <a:p>
            <a:pPr algn="ctr">
              <a:lnSpc>
                <a:spcPts val="8399"/>
              </a:lnSpc>
              <a:spcBef>
                <a:spcPct val="0"/>
              </a:spcBef>
            </a:pPr>
            <a:r>
              <a:rPr lang="en-US" sz="5999">
                <a:solidFill>
                  <a:srgbClr val="171616"/>
                </a:solidFill>
                <a:latin typeface="Raleway"/>
              </a:rPr>
              <a:t>Cemeteries</a:t>
            </a:r>
          </a:p>
        </p:txBody>
      </p:sp>
      <p:sp>
        <p:nvSpPr>
          <p:cNvPr id="9" name="TextBox 9"/>
          <p:cNvSpPr txBox="1"/>
          <p:nvPr/>
        </p:nvSpPr>
        <p:spPr>
          <a:xfrm>
            <a:off x="4524120" y="7277305"/>
            <a:ext cx="4124649" cy="815341"/>
          </a:xfrm>
          <a:prstGeom prst="rect">
            <a:avLst/>
          </a:prstGeom>
        </p:spPr>
        <p:txBody>
          <a:bodyPr lIns="0" tIns="0" rIns="0" bIns="0" rtlCol="0" anchor="t">
            <a:spAutoFit/>
          </a:bodyPr>
          <a:lstStyle/>
          <a:p>
            <a:pPr algn="ctr">
              <a:lnSpc>
                <a:spcPts val="3359"/>
              </a:lnSpc>
            </a:pPr>
            <a:r>
              <a:rPr lang="en-US" sz="2399" dirty="0">
                <a:solidFill>
                  <a:srgbClr val="171616"/>
                </a:solidFill>
                <a:latin typeface="Open Sans Light Bold"/>
              </a:rPr>
              <a:t>Dundee Road Cemetery</a:t>
            </a:r>
          </a:p>
          <a:p>
            <a:pPr algn="ctr">
              <a:lnSpc>
                <a:spcPts val="3359"/>
              </a:lnSpc>
              <a:spcBef>
                <a:spcPct val="0"/>
              </a:spcBef>
            </a:pPr>
            <a:r>
              <a:rPr lang="en-US" sz="2399" dirty="0">
                <a:solidFill>
                  <a:srgbClr val="171616"/>
                </a:solidFill>
                <a:latin typeface="Open Sans Light Bold"/>
              </a:rPr>
              <a:t>R30-8&amp;9</a:t>
            </a:r>
          </a:p>
        </p:txBody>
      </p:sp>
      <p:sp>
        <p:nvSpPr>
          <p:cNvPr id="10" name="TextBox 10"/>
          <p:cNvSpPr txBox="1"/>
          <p:nvPr/>
        </p:nvSpPr>
        <p:spPr>
          <a:xfrm>
            <a:off x="4524120" y="8087566"/>
            <a:ext cx="4124649" cy="339725"/>
          </a:xfrm>
          <a:prstGeom prst="rect">
            <a:avLst/>
          </a:prstGeom>
        </p:spPr>
        <p:txBody>
          <a:bodyPr lIns="0" tIns="0" rIns="0" bIns="0" rtlCol="0" anchor="t">
            <a:spAutoFit/>
          </a:bodyPr>
          <a:lstStyle/>
          <a:p>
            <a:pPr algn="ctr">
              <a:lnSpc>
                <a:spcPts val="2799"/>
              </a:lnSpc>
              <a:spcBef>
                <a:spcPct val="0"/>
              </a:spcBef>
            </a:pPr>
            <a:r>
              <a:rPr lang="en-US" sz="1999">
                <a:solidFill>
                  <a:srgbClr val="171616"/>
                </a:solidFill>
                <a:latin typeface="Open Sans Light"/>
              </a:rPr>
              <a:t>Located on Dundee Road</a:t>
            </a:r>
          </a:p>
        </p:txBody>
      </p:sp>
      <p:sp>
        <p:nvSpPr>
          <p:cNvPr id="11" name="TextBox 11"/>
          <p:cNvSpPr txBox="1"/>
          <p:nvPr/>
        </p:nvSpPr>
        <p:spPr>
          <a:xfrm>
            <a:off x="9639231" y="7270003"/>
            <a:ext cx="4124649" cy="815341"/>
          </a:xfrm>
          <a:prstGeom prst="rect">
            <a:avLst/>
          </a:prstGeom>
        </p:spPr>
        <p:txBody>
          <a:bodyPr lIns="0" tIns="0" rIns="0" bIns="0" rtlCol="0" anchor="t">
            <a:spAutoFit/>
          </a:bodyPr>
          <a:lstStyle/>
          <a:p>
            <a:pPr algn="ctr">
              <a:lnSpc>
                <a:spcPts val="3359"/>
              </a:lnSpc>
            </a:pPr>
            <a:r>
              <a:rPr lang="en-US" sz="2399">
                <a:solidFill>
                  <a:srgbClr val="171616"/>
                </a:solidFill>
                <a:latin typeface="Open Sans Light Bold"/>
              </a:rPr>
              <a:t>Mill Street Cemetery</a:t>
            </a:r>
          </a:p>
          <a:p>
            <a:pPr algn="ctr">
              <a:lnSpc>
                <a:spcPts val="3359"/>
              </a:lnSpc>
              <a:spcBef>
                <a:spcPct val="0"/>
              </a:spcBef>
            </a:pPr>
            <a:r>
              <a:rPr lang="en-US" sz="2399">
                <a:solidFill>
                  <a:srgbClr val="171616"/>
                </a:solidFill>
                <a:latin typeface="Open Sans Light Bold"/>
              </a:rPr>
              <a:t>V02-9</a:t>
            </a:r>
          </a:p>
        </p:txBody>
      </p:sp>
      <p:sp>
        <p:nvSpPr>
          <p:cNvPr id="12" name="TextBox 12"/>
          <p:cNvSpPr txBox="1"/>
          <p:nvPr/>
        </p:nvSpPr>
        <p:spPr>
          <a:xfrm>
            <a:off x="9639231" y="8094868"/>
            <a:ext cx="4124649" cy="692150"/>
          </a:xfrm>
          <a:prstGeom prst="rect">
            <a:avLst/>
          </a:prstGeom>
        </p:spPr>
        <p:txBody>
          <a:bodyPr lIns="0" tIns="0" rIns="0" bIns="0" rtlCol="0" anchor="t">
            <a:spAutoFit/>
          </a:bodyPr>
          <a:lstStyle/>
          <a:p>
            <a:pPr algn="ctr">
              <a:lnSpc>
                <a:spcPts val="2799"/>
              </a:lnSpc>
              <a:spcBef>
                <a:spcPct val="0"/>
              </a:spcBef>
            </a:pPr>
            <a:r>
              <a:rPr lang="en-US" sz="1999">
                <a:solidFill>
                  <a:srgbClr val="171616"/>
                </a:solidFill>
                <a:latin typeface="Open Sans Light"/>
              </a:rPr>
              <a:t>Located on Mill Road, abutting the Wentworth golf course.</a:t>
            </a:r>
          </a:p>
        </p:txBody>
      </p:sp>
      <p:pic>
        <p:nvPicPr>
          <p:cNvPr id="13" name="Picture 6">
            <a:extLst>
              <a:ext uri="{FF2B5EF4-FFF2-40B4-BE49-F238E27FC236}">
                <a16:creationId xmlns:a16="http://schemas.microsoft.com/office/drawing/2014/main" id="{56495BBA-28EE-694B-94BE-A0F260AEFE39}"/>
              </a:ext>
            </a:extLst>
          </p:cNvPr>
          <p:cNvPicPr>
            <a:picLocks noChangeAspect="1"/>
          </p:cNvPicPr>
          <p:nvPr/>
        </p:nvPicPr>
        <p:blipFill>
          <a:blip r:embed="rId3">
            <a:extLst>
              <a:ext uri="{BEBA8EAE-BF5A-486C-A8C5-ECC9F3942E4B}">
                <a14:imgProps xmlns:a14="http://schemas.microsoft.com/office/drawing/2010/main">
                  <a14:imgLayer>
                    <a14:imgEffect>
                      <a14:brightnessContrast bright="28000" contrast="-11000"/>
                    </a14:imgEffect>
                  </a14:imgLayer>
                </a14:imgProps>
              </a:ext>
              <a:ext uri="{28A0092B-C50C-407E-A947-70E740481C1C}">
                <a14:useLocalDpi xmlns:a14="http://schemas.microsoft.com/office/drawing/2010/main" val="0"/>
              </a:ext>
            </a:extLst>
          </a:blip>
          <a:stretch>
            <a:fillRect/>
          </a:stretch>
        </p:blipFill>
        <p:spPr>
          <a:xfrm>
            <a:off x="4518804" y="2884471"/>
            <a:ext cx="4124649" cy="365385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3774616" cy="1913890"/>
          </a:xfrm>
        </p:grpSpPr>
        <p:sp>
          <p:nvSpPr>
            <p:cNvPr id="3" name="Freeform 3"/>
            <p:cNvSpPr/>
            <p:nvPr/>
          </p:nvSpPr>
          <p:spPr>
            <a:xfrm>
              <a:off x="0" y="0"/>
              <a:ext cx="3774617" cy="1913890"/>
            </a:xfrm>
            <a:custGeom>
              <a:avLst/>
              <a:gdLst/>
              <a:ahLst/>
              <a:cxnLst/>
              <a:rect l="l" t="t" r="r" b="b"/>
              <a:pathLst>
                <a:path w="3774617" h="1913890">
                  <a:moveTo>
                    <a:pt x="0" y="0"/>
                  </a:moveTo>
                  <a:lnTo>
                    <a:pt x="3774617" y="0"/>
                  </a:lnTo>
                  <a:lnTo>
                    <a:pt x="3774617" y="1913890"/>
                  </a:lnTo>
                  <a:lnTo>
                    <a:pt x="0" y="1913890"/>
                  </a:lnTo>
                  <a:close/>
                </a:path>
              </a:pathLst>
            </a:custGeom>
            <a:solidFill>
              <a:srgbClr val="FFFCF6"/>
            </a:solidFill>
          </p:spPr>
        </p:sp>
      </p:grpSp>
      <p:sp>
        <p:nvSpPr>
          <p:cNvPr id="4" name="TextBox 4"/>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sp>
        <p:nvSpPr>
          <p:cNvPr id="5" name="TextBox 5"/>
          <p:cNvSpPr txBox="1"/>
          <p:nvPr/>
        </p:nvSpPr>
        <p:spPr>
          <a:xfrm>
            <a:off x="5526516" y="4662491"/>
            <a:ext cx="7234968" cy="866768"/>
          </a:xfrm>
          <a:prstGeom prst="rect">
            <a:avLst/>
          </a:prstGeom>
        </p:spPr>
        <p:txBody>
          <a:bodyPr lIns="0" tIns="0" rIns="0" bIns="0" rtlCol="0" anchor="t">
            <a:spAutoFit/>
          </a:bodyPr>
          <a:lstStyle/>
          <a:p>
            <a:pPr algn="ctr">
              <a:lnSpc>
                <a:spcPts val="7238"/>
              </a:lnSpc>
              <a:spcBef>
                <a:spcPct val="0"/>
              </a:spcBef>
            </a:pPr>
            <a:r>
              <a:rPr lang="en-US" sz="5170">
                <a:solidFill>
                  <a:srgbClr val="171616"/>
                </a:solidFill>
                <a:latin typeface="Open Sans Bold"/>
              </a:rPr>
              <a:t>LAND</a:t>
            </a:r>
          </a:p>
        </p:txBody>
      </p:sp>
      <p:grpSp>
        <p:nvGrpSpPr>
          <p:cNvPr id="6" name="Group 6"/>
          <p:cNvGrpSpPr>
            <a:grpSpLocks noChangeAspect="1"/>
          </p:cNvGrpSpPr>
          <p:nvPr/>
        </p:nvGrpSpPr>
        <p:grpSpPr>
          <a:xfrm>
            <a:off x="60335" y="80446"/>
            <a:ext cx="1152415" cy="1152415"/>
            <a:chOff x="0" y="0"/>
            <a:chExt cx="2787650" cy="2787650"/>
          </a:xfrm>
        </p:grpSpPr>
        <p:sp>
          <p:nvSpPr>
            <p:cNvPr id="7" name="Freeform 7"/>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sp>
        <p:nvSpPr>
          <p:cNvPr id="2" name="TextBox 2"/>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grpSp>
        <p:nvGrpSpPr>
          <p:cNvPr id="3" name="Group 3"/>
          <p:cNvGrpSpPr/>
          <p:nvPr/>
        </p:nvGrpSpPr>
        <p:grpSpPr>
          <a:xfrm>
            <a:off x="1966565" y="2907671"/>
            <a:ext cx="4124649" cy="3653854"/>
            <a:chOff x="0" y="0"/>
            <a:chExt cx="5499532" cy="4871806"/>
          </a:xfrm>
        </p:grpSpPr>
        <p:pic>
          <p:nvPicPr>
            <p:cNvPr id="4" name="Picture 4"/>
            <p:cNvPicPr>
              <a:picLocks noChangeAspect="1"/>
            </p:cNvPicPr>
            <p:nvPr/>
          </p:nvPicPr>
          <p:blipFill>
            <a:blip r:embed="rId2"/>
            <a:srcRect t="5707" b="5707"/>
            <a:stretch>
              <a:fillRect/>
            </a:stretch>
          </p:blipFill>
          <p:spPr>
            <a:xfrm>
              <a:off x="0" y="0"/>
              <a:ext cx="5499532" cy="4871806"/>
            </a:xfrm>
            <a:prstGeom prst="rect">
              <a:avLst/>
            </a:prstGeom>
          </p:spPr>
        </p:pic>
      </p:grpSp>
      <p:grpSp>
        <p:nvGrpSpPr>
          <p:cNvPr id="5" name="Group 5"/>
          <p:cNvGrpSpPr/>
          <p:nvPr/>
        </p:nvGrpSpPr>
        <p:grpSpPr>
          <a:xfrm>
            <a:off x="7081676" y="2907671"/>
            <a:ext cx="4124649" cy="3653854"/>
            <a:chOff x="0" y="0"/>
            <a:chExt cx="5499532" cy="4871806"/>
          </a:xfrm>
        </p:grpSpPr>
        <p:pic>
          <p:nvPicPr>
            <p:cNvPr id="6" name="Picture 6"/>
            <p:cNvPicPr>
              <a:picLocks noChangeAspect="1"/>
            </p:cNvPicPr>
            <p:nvPr/>
          </p:nvPicPr>
          <p:blipFill>
            <a:blip r:embed="rId3"/>
            <a:srcRect l="7903" r="7903"/>
            <a:stretch>
              <a:fillRect/>
            </a:stretch>
          </p:blipFill>
          <p:spPr>
            <a:xfrm>
              <a:off x="0" y="0"/>
              <a:ext cx="5499532" cy="4871806"/>
            </a:xfrm>
            <a:prstGeom prst="rect">
              <a:avLst/>
            </a:prstGeom>
          </p:spPr>
        </p:pic>
      </p:grpSp>
      <p:grpSp>
        <p:nvGrpSpPr>
          <p:cNvPr id="7" name="Group 7"/>
          <p:cNvGrpSpPr/>
          <p:nvPr/>
        </p:nvGrpSpPr>
        <p:grpSpPr>
          <a:xfrm>
            <a:off x="12196786" y="2907671"/>
            <a:ext cx="4124649" cy="3653854"/>
            <a:chOff x="0" y="0"/>
            <a:chExt cx="5499532" cy="4871806"/>
          </a:xfrm>
        </p:grpSpPr>
        <p:pic>
          <p:nvPicPr>
            <p:cNvPr id="8" name="Picture 8"/>
            <p:cNvPicPr>
              <a:picLocks noChangeAspect="1"/>
            </p:cNvPicPr>
            <p:nvPr/>
          </p:nvPicPr>
          <p:blipFill>
            <a:blip r:embed="rId4"/>
            <a:srcRect l="7668" r="7668"/>
            <a:stretch>
              <a:fillRect/>
            </a:stretch>
          </p:blipFill>
          <p:spPr>
            <a:xfrm>
              <a:off x="0" y="0"/>
              <a:ext cx="5499532" cy="4871806"/>
            </a:xfrm>
            <a:prstGeom prst="rect">
              <a:avLst/>
            </a:prstGeom>
          </p:spPr>
        </p:pic>
      </p:grpSp>
      <p:sp>
        <p:nvSpPr>
          <p:cNvPr id="9" name="TextBox 9"/>
          <p:cNvSpPr txBox="1"/>
          <p:nvPr/>
        </p:nvSpPr>
        <p:spPr>
          <a:xfrm>
            <a:off x="3322647" y="1499718"/>
            <a:ext cx="11642707" cy="1019176"/>
          </a:xfrm>
          <a:prstGeom prst="rect">
            <a:avLst/>
          </a:prstGeom>
        </p:spPr>
        <p:txBody>
          <a:bodyPr lIns="0" tIns="0" rIns="0" bIns="0" rtlCol="0" anchor="t">
            <a:spAutoFit/>
          </a:bodyPr>
          <a:lstStyle/>
          <a:p>
            <a:pPr algn="ctr">
              <a:lnSpc>
                <a:spcPts val="8399"/>
              </a:lnSpc>
              <a:spcBef>
                <a:spcPct val="0"/>
              </a:spcBef>
            </a:pPr>
            <a:r>
              <a:rPr lang="en-US" sz="5999">
                <a:solidFill>
                  <a:srgbClr val="171616"/>
                </a:solidFill>
                <a:latin typeface="Raleway"/>
              </a:rPr>
              <a:t>Land</a:t>
            </a:r>
          </a:p>
        </p:txBody>
      </p:sp>
      <p:sp>
        <p:nvSpPr>
          <p:cNvPr id="10" name="TextBox 10"/>
          <p:cNvSpPr txBox="1"/>
          <p:nvPr/>
        </p:nvSpPr>
        <p:spPr>
          <a:xfrm>
            <a:off x="1966565" y="7300505"/>
            <a:ext cx="4124649" cy="815341"/>
          </a:xfrm>
          <a:prstGeom prst="rect">
            <a:avLst/>
          </a:prstGeom>
        </p:spPr>
        <p:txBody>
          <a:bodyPr lIns="0" tIns="0" rIns="0" bIns="0" rtlCol="0" anchor="t">
            <a:spAutoFit/>
          </a:bodyPr>
          <a:lstStyle/>
          <a:p>
            <a:pPr algn="ctr">
              <a:lnSpc>
                <a:spcPts val="3359"/>
              </a:lnSpc>
            </a:pPr>
            <a:r>
              <a:rPr lang="en-US" sz="2399">
                <a:solidFill>
                  <a:srgbClr val="171616"/>
                </a:solidFill>
                <a:latin typeface="Open Sans Light Bold"/>
              </a:rPr>
              <a:t>Prospect Farm Land</a:t>
            </a:r>
          </a:p>
          <a:p>
            <a:pPr algn="ctr">
              <a:lnSpc>
                <a:spcPts val="3359"/>
              </a:lnSpc>
              <a:spcBef>
                <a:spcPct val="0"/>
              </a:spcBef>
            </a:pPr>
            <a:r>
              <a:rPr lang="en-US" sz="2399">
                <a:solidFill>
                  <a:srgbClr val="171616"/>
                </a:solidFill>
                <a:latin typeface="Open Sans Light Bold"/>
              </a:rPr>
              <a:t>R07-1</a:t>
            </a:r>
          </a:p>
        </p:txBody>
      </p:sp>
      <p:sp>
        <p:nvSpPr>
          <p:cNvPr id="11" name="TextBox 11"/>
          <p:cNvSpPr txBox="1"/>
          <p:nvPr/>
        </p:nvSpPr>
        <p:spPr>
          <a:xfrm>
            <a:off x="1966565" y="8110766"/>
            <a:ext cx="4124649" cy="1749425"/>
          </a:xfrm>
          <a:prstGeom prst="rect">
            <a:avLst/>
          </a:prstGeom>
        </p:spPr>
        <p:txBody>
          <a:bodyPr lIns="0" tIns="0" rIns="0" bIns="0" rtlCol="0" anchor="t">
            <a:spAutoFit/>
          </a:bodyPr>
          <a:lstStyle/>
          <a:p>
            <a:pPr algn="ctr">
              <a:lnSpc>
                <a:spcPts val="2799"/>
              </a:lnSpc>
              <a:spcBef>
                <a:spcPct val="0"/>
              </a:spcBef>
            </a:pPr>
            <a:r>
              <a:rPr lang="en-US" sz="1999">
                <a:solidFill>
                  <a:srgbClr val="171616"/>
                </a:solidFill>
                <a:latin typeface="Open Sans Light"/>
              </a:rPr>
              <a:t>Located at the end of Carter Notch Road, this land offers access to trails for hiking, running, and biking, as well as nordic skiing with Jackson Ski Touring Foundation. </a:t>
            </a:r>
          </a:p>
        </p:txBody>
      </p:sp>
      <p:sp>
        <p:nvSpPr>
          <p:cNvPr id="12" name="TextBox 12"/>
          <p:cNvSpPr txBox="1"/>
          <p:nvPr/>
        </p:nvSpPr>
        <p:spPr>
          <a:xfrm>
            <a:off x="7081676" y="7293203"/>
            <a:ext cx="4124649" cy="815341"/>
          </a:xfrm>
          <a:prstGeom prst="rect">
            <a:avLst/>
          </a:prstGeom>
        </p:spPr>
        <p:txBody>
          <a:bodyPr lIns="0" tIns="0" rIns="0" bIns="0" rtlCol="0" anchor="t">
            <a:spAutoFit/>
          </a:bodyPr>
          <a:lstStyle/>
          <a:p>
            <a:pPr algn="ctr">
              <a:lnSpc>
                <a:spcPts val="3359"/>
              </a:lnSpc>
            </a:pPr>
            <a:r>
              <a:rPr lang="en-US" sz="2399">
                <a:solidFill>
                  <a:srgbClr val="171616"/>
                </a:solidFill>
                <a:latin typeface="Open Sans Light Bold"/>
              </a:rPr>
              <a:t>Jackson Falls Park</a:t>
            </a:r>
          </a:p>
          <a:p>
            <a:pPr algn="ctr">
              <a:lnSpc>
                <a:spcPts val="3359"/>
              </a:lnSpc>
              <a:spcBef>
                <a:spcPct val="0"/>
              </a:spcBef>
            </a:pPr>
            <a:r>
              <a:rPr lang="en-US" sz="2399">
                <a:solidFill>
                  <a:srgbClr val="171616"/>
                </a:solidFill>
                <a:latin typeface="Open Sans Light Bold"/>
              </a:rPr>
              <a:t>V02-10Q</a:t>
            </a:r>
          </a:p>
        </p:txBody>
      </p:sp>
      <p:sp>
        <p:nvSpPr>
          <p:cNvPr id="13" name="TextBox 13"/>
          <p:cNvSpPr txBox="1"/>
          <p:nvPr/>
        </p:nvSpPr>
        <p:spPr>
          <a:xfrm>
            <a:off x="7081676" y="8118068"/>
            <a:ext cx="4124649" cy="1749425"/>
          </a:xfrm>
          <a:prstGeom prst="rect">
            <a:avLst/>
          </a:prstGeom>
        </p:spPr>
        <p:txBody>
          <a:bodyPr lIns="0" tIns="0" rIns="0" bIns="0" rtlCol="0" anchor="t">
            <a:spAutoFit/>
          </a:bodyPr>
          <a:lstStyle/>
          <a:p>
            <a:pPr algn="ctr">
              <a:lnSpc>
                <a:spcPts val="2799"/>
              </a:lnSpc>
              <a:spcBef>
                <a:spcPct val="0"/>
              </a:spcBef>
            </a:pPr>
            <a:r>
              <a:rPr lang="en-US" sz="1999">
                <a:solidFill>
                  <a:srgbClr val="171616"/>
                </a:solidFill>
                <a:latin typeface="Open Sans Light"/>
              </a:rPr>
              <a:t>Located on Carter Notch Road with parking at the intersection of Valley Cross Road, this land offers public access to Jackson Falls and the Wild &amp; Scenic Wildcat River.. </a:t>
            </a:r>
          </a:p>
        </p:txBody>
      </p:sp>
      <p:sp>
        <p:nvSpPr>
          <p:cNvPr id="14" name="TextBox 14"/>
          <p:cNvSpPr txBox="1"/>
          <p:nvPr/>
        </p:nvSpPr>
        <p:spPr>
          <a:xfrm>
            <a:off x="12196786" y="7293203"/>
            <a:ext cx="4124649" cy="815341"/>
          </a:xfrm>
          <a:prstGeom prst="rect">
            <a:avLst/>
          </a:prstGeom>
        </p:spPr>
        <p:txBody>
          <a:bodyPr lIns="0" tIns="0" rIns="0" bIns="0" rtlCol="0" anchor="t">
            <a:spAutoFit/>
          </a:bodyPr>
          <a:lstStyle/>
          <a:p>
            <a:pPr algn="ctr">
              <a:lnSpc>
                <a:spcPts val="3359"/>
              </a:lnSpc>
            </a:pPr>
            <a:r>
              <a:rPr lang="en-US" sz="2399">
                <a:solidFill>
                  <a:srgbClr val="171616"/>
                </a:solidFill>
                <a:latin typeface="Open Sans Light Bold"/>
              </a:rPr>
              <a:t>Ball Fields Park</a:t>
            </a:r>
          </a:p>
          <a:p>
            <a:pPr algn="ctr">
              <a:lnSpc>
                <a:spcPts val="3359"/>
              </a:lnSpc>
              <a:spcBef>
                <a:spcPct val="0"/>
              </a:spcBef>
            </a:pPr>
            <a:r>
              <a:rPr lang="en-US" sz="2399">
                <a:solidFill>
                  <a:srgbClr val="171616"/>
                </a:solidFill>
                <a:latin typeface="Open Sans Light Bold"/>
              </a:rPr>
              <a:t>V01-42 </a:t>
            </a:r>
          </a:p>
        </p:txBody>
      </p:sp>
      <p:sp>
        <p:nvSpPr>
          <p:cNvPr id="15" name="TextBox 15"/>
          <p:cNvSpPr txBox="1"/>
          <p:nvPr/>
        </p:nvSpPr>
        <p:spPr>
          <a:xfrm>
            <a:off x="12196786" y="8118068"/>
            <a:ext cx="4124649" cy="1749425"/>
          </a:xfrm>
          <a:prstGeom prst="rect">
            <a:avLst/>
          </a:prstGeom>
        </p:spPr>
        <p:txBody>
          <a:bodyPr lIns="0" tIns="0" rIns="0" bIns="0" rtlCol="0" anchor="t">
            <a:spAutoFit/>
          </a:bodyPr>
          <a:lstStyle/>
          <a:p>
            <a:pPr algn="ctr">
              <a:lnSpc>
                <a:spcPts val="2799"/>
              </a:lnSpc>
              <a:spcBef>
                <a:spcPct val="0"/>
              </a:spcBef>
            </a:pPr>
            <a:r>
              <a:rPr lang="en-US" sz="1999">
                <a:solidFill>
                  <a:srgbClr val="171616"/>
                </a:solidFill>
                <a:latin typeface="Open Sans Light"/>
              </a:rPr>
              <a:t>Located on Main Street, the Ball Fields Park offers a pond, access to the river, soccer and baseball fields and is host to a number of community events.</a:t>
            </a:r>
          </a:p>
        </p:txBody>
      </p:sp>
      <p:grpSp>
        <p:nvGrpSpPr>
          <p:cNvPr id="16" name="Group 16"/>
          <p:cNvGrpSpPr>
            <a:grpSpLocks noChangeAspect="1"/>
          </p:cNvGrpSpPr>
          <p:nvPr/>
        </p:nvGrpSpPr>
        <p:grpSpPr>
          <a:xfrm>
            <a:off x="60335" y="80446"/>
            <a:ext cx="1152415" cy="1152415"/>
            <a:chOff x="0" y="0"/>
            <a:chExt cx="2787650" cy="2787650"/>
          </a:xfrm>
        </p:grpSpPr>
        <p:sp>
          <p:nvSpPr>
            <p:cNvPr id="17" name="Freeform 17"/>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19050" y="1852994"/>
            <a:ext cx="9144000" cy="6581011"/>
            <a:chOff x="0" y="0"/>
            <a:chExt cx="12192000" cy="8774682"/>
          </a:xfrm>
        </p:grpSpPr>
        <p:pic>
          <p:nvPicPr>
            <p:cNvPr id="3" name="Picture 3"/>
            <p:cNvPicPr>
              <a:picLocks noChangeAspect="1"/>
            </p:cNvPicPr>
            <p:nvPr/>
          </p:nvPicPr>
          <p:blipFill>
            <a:blip r:embed="rId2"/>
            <a:srcRect t="23010" b="23010"/>
            <a:stretch>
              <a:fillRect/>
            </a:stretch>
          </p:blipFill>
          <p:spPr>
            <a:xfrm>
              <a:off x="0" y="0"/>
              <a:ext cx="12192000" cy="8774682"/>
            </a:xfrm>
            <a:prstGeom prst="rect">
              <a:avLst/>
            </a:prstGeom>
          </p:spPr>
        </p:pic>
      </p:grpSp>
      <p:sp>
        <p:nvSpPr>
          <p:cNvPr id="4" name="TextBox 4"/>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sp>
        <p:nvSpPr>
          <p:cNvPr id="5" name="TextBox 5"/>
          <p:cNvSpPr txBox="1"/>
          <p:nvPr/>
        </p:nvSpPr>
        <p:spPr>
          <a:xfrm>
            <a:off x="10857705" y="1738694"/>
            <a:ext cx="5608462" cy="1019176"/>
          </a:xfrm>
          <a:prstGeom prst="rect">
            <a:avLst/>
          </a:prstGeom>
        </p:spPr>
        <p:txBody>
          <a:bodyPr lIns="0" tIns="0" rIns="0" bIns="0" rtlCol="0" anchor="t">
            <a:spAutoFit/>
          </a:bodyPr>
          <a:lstStyle/>
          <a:p>
            <a:pPr>
              <a:lnSpc>
                <a:spcPts val="8399"/>
              </a:lnSpc>
              <a:spcBef>
                <a:spcPct val="0"/>
              </a:spcBef>
            </a:pPr>
            <a:r>
              <a:rPr lang="en-US" sz="5999">
                <a:solidFill>
                  <a:srgbClr val="171616"/>
                </a:solidFill>
                <a:latin typeface="Raleway"/>
              </a:rPr>
              <a:t>Mission</a:t>
            </a:r>
          </a:p>
        </p:txBody>
      </p:sp>
      <p:sp>
        <p:nvSpPr>
          <p:cNvPr id="6" name="TextBox 6"/>
          <p:cNvSpPr txBox="1"/>
          <p:nvPr/>
        </p:nvSpPr>
        <p:spPr>
          <a:xfrm>
            <a:off x="10857705" y="3158181"/>
            <a:ext cx="6161422" cy="1393010"/>
          </a:xfrm>
          <a:prstGeom prst="rect">
            <a:avLst/>
          </a:prstGeom>
        </p:spPr>
        <p:txBody>
          <a:bodyPr lIns="0" tIns="0" rIns="0" bIns="0" rtlCol="0" anchor="t">
            <a:spAutoFit/>
          </a:bodyPr>
          <a:lstStyle/>
          <a:p>
            <a:pPr>
              <a:lnSpc>
                <a:spcPts val="2239"/>
              </a:lnSpc>
              <a:spcBef>
                <a:spcPct val="0"/>
              </a:spcBef>
            </a:pPr>
            <a:r>
              <a:rPr lang="en-US" sz="1599" dirty="0">
                <a:solidFill>
                  <a:srgbClr val="171616"/>
                </a:solidFill>
                <a:latin typeface="Open Sans"/>
              </a:rPr>
              <a:t>The mission of the Facilities Committee is to educate the community, especially taxpayers, about the Town of Jackson’s public facilities in order to determine the highest and best use of existing facilities as well as consideration for facilities which may be needed in the future.</a:t>
            </a:r>
          </a:p>
        </p:txBody>
      </p:sp>
      <p:grpSp>
        <p:nvGrpSpPr>
          <p:cNvPr id="7" name="Group 7"/>
          <p:cNvGrpSpPr>
            <a:grpSpLocks noChangeAspect="1"/>
          </p:cNvGrpSpPr>
          <p:nvPr/>
        </p:nvGrpSpPr>
        <p:grpSpPr>
          <a:xfrm>
            <a:off x="60335" y="80446"/>
            <a:ext cx="1152415" cy="1152415"/>
            <a:chOff x="0" y="0"/>
            <a:chExt cx="2787650" cy="2787650"/>
          </a:xfrm>
        </p:grpSpPr>
        <p:sp>
          <p:nvSpPr>
            <p:cNvPr id="8" name="Freeform 8"/>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sp>
        <p:nvSpPr>
          <p:cNvPr id="2" name="TextBox 2"/>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grpSp>
        <p:nvGrpSpPr>
          <p:cNvPr id="3" name="Group 3"/>
          <p:cNvGrpSpPr/>
          <p:nvPr/>
        </p:nvGrpSpPr>
        <p:grpSpPr>
          <a:xfrm>
            <a:off x="1966565" y="2907671"/>
            <a:ext cx="4124649" cy="3653854"/>
            <a:chOff x="0" y="0"/>
            <a:chExt cx="5499532" cy="4871806"/>
          </a:xfrm>
        </p:grpSpPr>
        <p:pic>
          <p:nvPicPr>
            <p:cNvPr id="4" name="Picture 4"/>
            <p:cNvPicPr>
              <a:picLocks noChangeAspect="1"/>
            </p:cNvPicPr>
            <p:nvPr/>
          </p:nvPicPr>
          <p:blipFill>
            <a:blip r:embed="rId2"/>
            <a:srcRect l="14031" r="14031"/>
            <a:stretch>
              <a:fillRect/>
            </a:stretch>
          </p:blipFill>
          <p:spPr>
            <a:xfrm>
              <a:off x="0" y="0"/>
              <a:ext cx="5499532" cy="4871806"/>
            </a:xfrm>
            <a:prstGeom prst="rect">
              <a:avLst/>
            </a:prstGeom>
          </p:spPr>
        </p:pic>
      </p:grpSp>
      <p:grpSp>
        <p:nvGrpSpPr>
          <p:cNvPr id="5" name="Group 5"/>
          <p:cNvGrpSpPr/>
          <p:nvPr/>
        </p:nvGrpSpPr>
        <p:grpSpPr>
          <a:xfrm>
            <a:off x="7081676" y="2907671"/>
            <a:ext cx="4124649" cy="3653854"/>
            <a:chOff x="0" y="0"/>
            <a:chExt cx="5499532" cy="4871806"/>
          </a:xfrm>
        </p:grpSpPr>
        <p:pic>
          <p:nvPicPr>
            <p:cNvPr id="6" name="Picture 6"/>
            <p:cNvPicPr>
              <a:picLocks noChangeAspect="1"/>
            </p:cNvPicPr>
            <p:nvPr/>
          </p:nvPicPr>
          <p:blipFill>
            <a:blip r:embed="rId3"/>
            <a:srcRect l="7668" r="7668"/>
            <a:stretch>
              <a:fillRect/>
            </a:stretch>
          </p:blipFill>
          <p:spPr>
            <a:xfrm>
              <a:off x="0" y="0"/>
              <a:ext cx="5499532" cy="4871806"/>
            </a:xfrm>
            <a:prstGeom prst="rect">
              <a:avLst/>
            </a:prstGeom>
          </p:spPr>
        </p:pic>
      </p:grpSp>
      <p:grpSp>
        <p:nvGrpSpPr>
          <p:cNvPr id="7" name="Group 7"/>
          <p:cNvGrpSpPr/>
          <p:nvPr/>
        </p:nvGrpSpPr>
        <p:grpSpPr>
          <a:xfrm>
            <a:off x="12196786" y="2907671"/>
            <a:ext cx="4124649" cy="3653854"/>
            <a:chOff x="0" y="0"/>
            <a:chExt cx="5499532" cy="4871806"/>
          </a:xfrm>
        </p:grpSpPr>
        <p:pic>
          <p:nvPicPr>
            <p:cNvPr id="8" name="Picture 8"/>
            <p:cNvPicPr>
              <a:picLocks noChangeAspect="1"/>
            </p:cNvPicPr>
            <p:nvPr/>
          </p:nvPicPr>
          <p:blipFill>
            <a:blip r:embed="rId4"/>
            <a:srcRect t="5707" b="5707"/>
            <a:stretch>
              <a:fillRect/>
            </a:stretch>
          </p:blipFill>
          <p:spPr>
            <a:xfrm>
              <a:off x="0" y="0"/>
              <a:ext cx="5499532" cy="4871806"/>
            </a:xfrm>
            <a:prstGeom prst="rect">
              <a:avLst/>
            </a:prstGeom>
          </p:spPr>
        </p:pic>
      </p:grpSp>
      <p:sp>
        <p:nvSpPr>
          <p:cNvPr id="9" name="TextBox 9"/>
          <p:cNvSpPr txBox="1"/>
          <p:nvPr/>
        </p:nvSpPr>
        <p:spPr>
          <a:xfrm>
            <a:off x="3322647" y="1499718"/>
            <a:ext cx="11642707" cy="1019176"/>
          </a:xfrm>
          <a:prstGeom prst="rect">
            <a:avLst/>
          </a:prstGeom>
        </p:spPr>
        <p:txBody>
          <a:bodyPr lIns="0" tIns="0" rIns="0" bIns="0" rtlCol="0" anchor="t">
            <a:spAutoFit/>
          </a:bodyPr>
          <a:lstStyle/>
          <a:p>
            <a:pPr algn="ctr">
              <a:lnSpc>
                <a:spcPts val="8399"/>
              </a:lnSpc>
              <a:spcBef>
                <a:spcPct val="0"/>
              </a:spcBef>
            </a:pPr>
            <a:r>
              <a:rPr lang="en-US" sz="5999">
                <a:solidFill>
                  <a:srgbClr val="171616"/>
                </a:solidFill>
                <a:latin typeface="Raleway"/>
              </a:rPr>
              <a:t>Land</a:t>
            </a:r>
          </a:p>
        </p:txBody>
      </p:sp>
      <p:sp>
        <p:nvSpPr>
          <p:cNvPr id="10" name="TextBox 10"/>
          <p:cNvSpPr txBox="1"/>
          <p:nvPr/>
        </p:nvSpPr>
        <p:spPr>
          <a:xfrm>
            <a:off x="1966565" y="7110005"/>
            <a:ext cx="4124649" cy="815341"/>
          </a:xfrm>
          <a:prstGeom prst="rect">
            <a:avLst/>
          </a:prstGeom>
        </p:spPr>
        <p:txBody>
          <a:bodyPr lIns="0" tIns="0" rIns="0" bIns="0" rtlCol="0" anchor="t">
            <a:spAutoFit/>
          </a:bodyPr>
          <a:lstStyle/>
          <a:p>
            <a:pPr algn="ctr">
              <a:lnSpc>
                <a:spcPts val="3359"/>
              </a:lnSpc>
            </a:pPr>
            <a:r>
              <a:rPr lang="en-US" sz="2399">
                <a:solidFill>
                  <a:srgbClr val="171616"/>
                </a:solidFill>
                <a:latin typeface="Open Sans Light Bold"/>
              </a:rPr>
              <a:t>Gazebo Green Space</a:t>
            </a:r>
          </a:p>
          <a:p>
            <a:pPr algn="ctr">
              <a:lnSpc>
                <a:spcPts val="3359"/>
              </a:lnSpc>
              <a:spcBef>
                <a:spcPct val="0"/>
              </a:spcBef>
            </a:pPr>
            <a:r>
              <a:rPr lang="en-US" sz="2399">
                <a:solidFill>
                  <a:srgbClr val="171616"/>
                </a:solidFill>
                <a:latin typeface="Open Sans Light Bold"/>
              </a:rPr>
              <a:t>V02-40</a:t>
            </a:r>
          </a:p>
        </p:txBody>
      </p:sp>
      <p:sp>
        <p:nvSpPr>
          <p:cNvPr id="11" name="TextBox 11"/>
          <p:cNvSpPr txBox="1"/>
          <p:nvPr/>
        </p:nvSpPr>
        <p:spPr>
          <a:xfrm>
            <a:off x="1966565" y="8110766"/>
            <a:ext cx="4124649" cy="1397000"/>
          </a:xfrm>
          <a:prstGeom prst="rect">
            <a:avLst/>
          </a:prstGeom>
        </p:spPr>
        <p:txBody>
          <a:bodyPr lIns="0" tIns="0" rIns="0" bIns="0" rtlCol="0" anchor="t">
            <a:spAutoFit/>
          </a:bodyPr>
          <a:lstStyle/>
          <a:p>
            <a:pPr algn="ctr">
              <a:lnSpc>
                <a:spcPts val="2799"/>
              </a:lnSpc>
              <a:spcBef>
                <a:spcPct val="0"/>
              </a:spcBef>
            </a:pPr>
            <a:r>
              <a:rPr lang="en-US" sz="1999">
                <a:solidFill>
                  <a:srgbClr val="171616"/>
                </a:solidFill>
                <a:latin typeface="Open Sans Light"/>
              </a:rPr>
              <a:t>Located on Black Mountain Road, adjacent to the Historical Society, this green space is home to a gazebo and many holiday events. </a:t>
            </a:r>
          </a:p>
        </p:txBody>
      </p:sp>
      <p:sp>
        <p:nvSpPr>
          <p:cNvPr id="12" name="TextBox 12"/>
          <p:cNvSpPr txBox="1"/>
          <p:nvPr/>
        </p:nvSpPr>
        <p:spPr>
          <a:xfrm>
            <a:off x="7081676" y="7102703"/>
            <a:ext cx="4124649" cy="815341"/>
          </a:xfrm>
          <a:prstGeom prst="rect">
            <a:avLst/>
          </a:prstGeom>
        </p:spPr>
        <p:txBody>
          <a:bodyPr lIns="0" tIns="0" rIns="0" bIns="0" rtlCol="0" anchor="t">
            <a:spAutoFit/>
          </a:bodyPr>
          <a:lstStyle/>
          <a:p>
            <a:pPr algn="ctr">
              <a:lnSpc>
                <a:spcPts val="3359"/>
              </a:lnSpc>
            </a:pPr>
            <a:r>
              <a:rPr lang="en-US" sz="2399">
                <a:solidFill>
                  <a:srgbClr val="171616"/>
                </a:solidFill>
                <a:latin typeface="Open Sans Light Bold"/>
              </a:rPr>
              <a:t>Unnamed Park</a:t>
            </a:r>
          </a:p>
          <a:p>
            <a:pPr algn="ctr">
              <a:lnSpc>
                <a:spcPts val="3359"/>
              </a:lnSpc>
              <a:spcBef>
                <a:spcPct val="0"/>
              </a:spcBef>
            </a:pPr>
            <a:r>
              <a:rPr lang="en-US" sz="2399">
                <a:solidFill>
                  <a:srgbClr val="171616"/>
                </a:solidFill>
                <a:latin typeface="Open Sans Light Bold"/>
              </a:rPr>
              <a:t>R14-1A</a:t>
            </a:r>
          </a:p>
        </p:txBody>
      </p:sp>
      <p:sp>
        <p:nvSpPr>
          <p:cNvPr id="13" name="TextBox 13"/>
          <p:cNvSpPr txBox="1"/>
          <p:nvPr/>
        </p:nvSpPr>
        <p:spPr>
          <a:xfrm>
            <a:off x="7081676" y="8118068"/>
            <a:ext cx="4124649" cy="1397000"/>
          </a:xfrm>
          <a:prstGeom prst="rect">
            <a:avLst/>
          </a:prstGeom>
        </p:spPr>
        <p:txBody>
          <a:bodyPr lIns="0" tIns="0" rIns="0" bIns="0" rtlCol="0" anchor="t">
            <a:spAutoFit/>
          </a:bodyPr>
          <a:lstStyle/>
          <a:p>
            <a:pPr algn="ctr">
              <a:lnSpc>
                <a:spcPts val="2799"/>
              </a:lnSpc>
              <a:spcBef>
                <a:spcPct val="0"/>
              </a:spcBef>
            </a:pPr>
            <a:r>
              <a:rPr lang="en-US" sz="1999">
                <a:solidFill>
                  <a:srgbClr val="171616"/>
                </a:solidFill>
                <a:latin typeface="Open Sans Light"/>
              </a:rPr>
              <a:t>Located at the intersection of 16B/Black Mountain Road and Main Street, this 0.27 acre land includes  the town memorials... </a:t>
            </a:r>
          </a:p>
        </p:txBody>
      </p:sp>
      <p:sp>
        <p:nvSpPr>
          <p:cNvPr id="14" name="TextBox 14"/>
          <p:cNvSpPr txBox="1"/>
          <p:nvPr/>
        </p:nvSpPr>
        <p:spPr>
          <a:xfrm>
            <a:off x="12196786" y="7102703"/>
            <a:ext cx="4124649" cy="815341"/>
          </a:xfrm>
          <a:prstGeom prst="rect">
            <a:avLst/>
          </a:prstGeom>
        </p:spPr>
        <p:txBody>
          <a:bodyPr lIns="0" tIns="0" rIns="0" bIns="0" rtlCol="0" anchor="t">
            <a:spAutoFit/>
          </a:bodyPr>
          <a:lstStyle/>
          <a:p>
            <a:pPr algn="ctr">
              <a:lnSpc>
                <a:spcPts val="3359"/>
              </a:lnSpc>
            </a:pPr>
            <a:r>
              <a:rPr lang="en-US" sz="2399">
                <a:solidFill>
                  <a:srgbClr val="171616"/>
                </a:solidFill>
                <a:latin typeface="Open Sans Light Bold"/>
              </a:rPr>
              <a:t>Profile Rock</a:t>
            </a:r>
          </a:p>
          <a:p>
            <a:pPr algn="ctr">
              <a:lnSpc>
                <a:spcPts val="3359"/>
              </a:lnSpc>
              <a:spcBef>
                <a:spcPct val="0"/>
              </a:spcBef>
            </a:pPr>
            <a:r>
              <a:rPr lang="en-US" sz="2399">
                <a:solidFill>
                  <a:srgbClr val="171616"/>
                </a:solidFill>
                <a:latin typeface="Open Sans Light Bold"/>
              </a:rPr>
              <a:t>V10-105</a:t>
            </a:r>
          </a:p>
        </p:txBody>
      </p:sp>
      <p:sp>
        <p:nvSpPr>
          <p:cNvPr id="15" name="TextBox 15"/>
          <p:cNvSpPr txBox="1"/>
          <p:nvPr/>
        </p:nvSpPr>
        <p:spPr>
          <a:xfrm>
            <a:off x="12196786" y="8118068"/>
            <a:ext cx="4124649" cy="1044575"/>
          </a:xfrm>
          <a:prstGeom prst="rect">
            <a:avLst/>
          </a:prstGeom>
        </p:spPr>
        <p:txBody>
          <a:bodyPr lIns="0" tIns="0" rIns="0" bIns="0" rtlCol="0" anchor="t">
            <a:spAutoFit/>
          </a:bodyPr>
          <a:lstStyle/>
          <a:p>
            <a:pPr algn="ctr">
              <a:lnSpc>
                <a:spcPts val="2799"/>
              </a:lnSpc>
              <a:spcBef>
                <a:spcPct val="0"/>
              </a:spcBef>
            </a:pPr>
            <a:r>
              <a:rPr lang="en-US" sz="1999">
                <a:solidFill>
                  <a:srgbClr val="171616"/>
                </a:solidFill>
                <a:latin typeface="Open Sans Light"/>
              </a:rPr>
              <a:t>Otherwise known as Washington Boulder, this small property is located on TIn Mine Road. </a:t>
            </a:r>
          </a:p>
        </p:txBody>
      </p:sp>
      <p:grpSp>
        <p:nvGrpSpPr>
          <p:cNvPr id="16" name="Group 16"/>
          <p:cNvGrpSpPr>
            <a:grpSpLocks noChangeAspect="1"/>
          </p:cNvGrpSpPr>
          <p:nvPr/>
        </p:nvGrpSpPr>
        <p:grpSpPr>
          <a:xfrm>
            <a:off x="60335" y="80446"/>
            <a:ext cx="1152415" cy="1152415"/>
            <a:chOff x="0" y="0"/>
            <a:chExt cx="2787650" cy="2787650"/>
          </a:xfrm>
        </p:grpSpPr>
        <p:sp>
          <p:nvSpPr>
            <p:cNvPr id="17" name="Freeform 17"/>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sp>
        <p:nvSpPr>
          <p:cNvPr id="2" name="TextBox 2"/>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grpSp>
        <p:nvGrpSpPr>
          <p:cNvPr id="3" name="Group 3"/>
          <p:cNvGrpSpPr/>
          <p:nvPr/>
        </p:nvGrpSpPr>
        <p:grpSpPr>
          <a:xfrm>
            <a:off x="1966565" y="2907671"/>
            <a:ext cx="4124649" cy="3653854"/>
            <a:chOff x="0" y="0"/>
            <a:chExt cx="5499532" cy="4871806"/>
          </a:xfrm>
        </p:grpSpPr>
        <p:pic>
          <p:nvPicPr>
            <p:cNvPr id="4" name="Picture 4"/>
            <p:cNvPicPr>
              <a:picLocks noChangeAspect="1"/>
            </p:cNvPicPr>
            <p:nvPr/>
          </p:nvPicPr>
          <p:blipFill>
            <a:blip r:embed="rId2"/>
            <a:srcRect l="7668" r="7668"/>
            <a:stretch>
              <a:fillRect/>
            </a:stretch>
          </p:blipFill>
          <p:spPr>
            <a:xfrm>
              <a:off x="0" y="0"/>
              <a:ext cx="5499532" cy="4871806"/>
            </a:xfrm>
            <a:prstGeom prst="rect">
              <a:avLst/>
            </a:prstGeom>
          </p:spPr>
        </p:pic>
      </p:grpSp>
      <p:grpSp>
        <p:nvGrpSpPr>
          <p:cNvPr id="5" name="Group 5"/>
          <p:cNvGrpSpPr/>
          <p:nvPr/>
        </p:nvGrpSpPr>
        <p:grpSpPr>
          <a:xfrm>
            <a:off x="7081676" y="2907671"/>
            <a:ext cx="4124649" cy="3653854"/>
            <a:chOff x="0" y="0"/>
            <a:chExt cx="5499532" cy="4871806"/>
          </a:xfrm>
        </p:grpSpPr>
        <p:pic>
          <p:nvPicPr>
            <p:cNvPr id="6" name="Picture 6"/>
            <p:cNvPicPr>
              <a:picLocks noChangeAspect="1"/>
            </p:cNvPicPr>
            <p:nvPr/>
          </p:nvPicPr>
          <p:blipFill>
            <a:blip r:embed="rId3"/>
            <a:srcRect l="7668" r="7668"/>
            <a:stretch>
              <a:fillRect/>
            </a:stretch>
          </p:blipFill>
          <p:spPr>
            <a:xfrm>
              <a:off x="0" y="0"/>
              <a:ext cx="5499532" cy="4871806"/>
            </a:xfrm>
            <a:prstGeom prst="rect">
              <a:avLst/>
            </a:prstGeom>
          </p:spPr>
        </p:pic>
      </p:grpSp>
      <p:grpSp>
        <p:nvGrpSpPr>
          <p:cNvPr id="7" name="Group 7"/>
          <p:cNvGrpSpPr/>
          <p:nvPr/>
        </p:nvGrpSpPr>
        <p:grpSpPr>
          <a:xfrm>
            <a:off x="12196786" y="2907671"/>
            <a:ext cx="4124649" cy="3653854"/>
            <a:chOff x="0" y="0"/>
            <a:chExt cx="5499532" cy="4871806"/>
          </a:xfrm>
        </p:grpSpPr>
        <p:pic>
          <p:nvPicPr>
            <p:cNvPr id="8" name="Picture 8"/>
            <p:cNvPicPr>
              <a:picLocks noChangeAspect="1"/>
            </p:cNvPicPr>
            <p:nvPr/>
          </p:nvPicPr>
          <p:blipFill>
            <a:blip r:embed="rId4"/>
            <a:srcRect t="16780" b="16780"/>
            <a:stretch>
              <a:fillRect/>
            </a:stretch>
          </p:blipFill>
          <p:spPr>
            <a:xfrm>
              <a:off x="0" y="0"/>
              <a:ext cx="5499532" cy="4871806"/>
            </a:xfrm>
            <a:prstGeom prst="rect">
              <a:avLst/>
            </a:prstGeom>
          </p:spPr>
        </p:pic>
      </p:grpSp>
      <p:sp>
        <p:nvSpPr>
          <p:cNvPr id="9" name="TextBox 9"/>
          <p:cNvSpPr txBox="1"/>
          <p:nvPr/>
        </p:nvSpPr>
        <p:spPr>
          <a:xfrm>
            <a:off x="3322647" y="1499718"/>
            <a:ext cx="11642707" cy="1019176"/>
          </a:xfrm>
          <a:prstGeom prst="rect">
            <a:avLst/>
          </a:prstGeom>
        </p:spPr>
        <p:txBody>
          <a:bodyPr lIns="0" tIns="0" rIns="0" bIns="0" rtlCol="0" anchor="t">
            <a:spAutoFit/>
          </a:bodyPr>
          <a:lstStyle/>
          <a:p>
            <a:pPr algn="ctr">
              <a:lnSpc>
                <a:spcPts val="8399"/>
              </a:lnSpc>
              <a:spcBef>
                <a:spcPct val="0"/>
              </a:spcBef>
            </a:pPr>
            <a:r>
              <a:rPr lang="en-US" sz="5999">
                <a:solidFill>
                  <a:srgbClr val="171616"/>
                </a:solidFill>
                <a:latin typeface="Raleway"/>
              </a:rPr>
              <a:t>Land</a:t>
            </a:r>
          </a:p>
        </p:txBody>
      </p:sp>
      <p:sp>
        <p:nvSpPr>
          <p:cNvPr id="10" name="TextBox 10"/>
          <p:cNvSpPr txBox="1"/>
          <p:nvPr/>
        </p:nvSpPr>
        <p:spPr>
          <a:xfrm>
            <a:off x="1966565" y="7110005"/>
            <a:ext cx="4124649" cy="815341"/>
          </a:xfrm>
          <a:prstGeom prst="rect">
            <a:avLst/>
          </a:prstGeom>
        </p:spPr>
        <p:txBody>
          <a:bodyPr lIns="0" tIns="0" rIns="0" bIns="0" rtlCol="0" anchor="t">
            <a:spAutoFit/>
          </a:bodyPr>
          <a:lstStyle/>
          <a:p>
            <a:pPr algn="ctr">
              <a:lnSpc>
                <a:spcPts val="3359"/>
              </a:lnSpc>
            </a:pPr>
            <a:r>
              <a:rPr lang="en-US" sz="2399">
                <a:solidFill>
                  <a:srgbClr val="171616"/>
                </a:solidFill>
                <a:latin typeface="Open Sans Light Bold"/>
              </a:rPr>
              <a:t>Former Transfer Site</a:t>
            </a:r>
          </a:p>
          <a:p>
            <a:pPr algn="ctr">
              <a:lnSpc>
                <a:spcPts val="3359"/>
              </a:lnSpc>
              <a:spcBef>
                <a:spcPct val="0"/>
              </a:spcBef>
            </a:pPr>
            <a:r>
              <a:rPr lang="en-US" sz="2399">
                <a:solidFill>
                  <a:srgbClr val="171616"/>
                </a:solidFill>
                <a:latin typeface="Open Sans Light Bold"/>
              </a:rPr>
              <a:t>R18-15</a:t>
            </a:r>
          </a:p>
        </p:txBody>
      </p:sp>
      <p:sp>
        <p:nvSpPr>
          <p:cNvPr id="11" name="TextBox 11"/>
          <p:cNvSpPr txBox="1"/>
          <p:nvPr/>
        </p:nvSpPr>
        <p:spPr>
          <a:xfrm>
            <a:off x="1966565" y="8110766"/>
            <a:ext cx="4124649" cy="692150"/>
          </a:xfrm>
          <a:prstGeom prst="rect">
            <a:avLst/>
          </a:prstGeom>
        </p:spPr>
        <p:txBody>
          <a:bodyPr lIns="0" tIns="0" rIns="0" bIns="0" rtlCol="0" anchor="t">
            <a:spAutoFit/>
          </a:bodyPr>
          <a:lstStyle/>
          <a:p>
            <a:pPr algn="ctr">
              <a:lnSpc>
                <a:spcPts val="2799"/>
              </a:lnSpc>
              <a:spcBef>
                <a:spcPct val="0"/>
              </a:spcBef>
            </a:pPr>
            <a:r>
              <a:rPr lang="en-US" sz="1999">
                <a:solidFill>
                  <a:srgbClr val="171616"/>
                </a:solidFill>
                <a:latin typeface="Open Sans Light"/>
              </a:rPr>
              <a:t>Located on Meloon Road, this former transfer site is 3.5 acres.</a:t>
            </a:r>
          </a:p>
        </p:txBody>
      </p:sp>
      <p:sp>
        <p:nvSpPr>
          <p:cNvPr id="12" name="TextBox 12"/>
          <p:cNvSpPr txBox="1"/>
          <p:nvPr/>
        </p:nvSpPr>
        <p:spPr>
          <a:xfrm>
            <a:off x="7081676" y="7102703"/>
            <a:ext cx="4124649" cy="815341"/>
          </a:xfrm>
          <a:prstGeom prst="rect">
            <a:avLst/>
          </a:prstGeom>
        </p:spPr>
        <p:txBody>
          <a:bodyPr lIns="0" tIns="0" rIns="0" bIns="0" rtlCol="0" anchor="t">
            <a:spAutoFit/>
          </a:bodyPr>
          <a:lstStyle/>
          <a:p>
            <a:pPr algn="ctr">
              <a:lnSpc>
                <a:spcPts val="3359"/>
              </a:lnSpc>
            </a:pPr>
            <a:r>
              <a:rPr lang="en-US" sz="2399">
                <a:solidFill>
                  <a:srgbClr val="171616"/>
                </a:solidFill>
                <a:latin typeface="Open Sans Light Bold"/>
              </a:rPr>
              <a:t>Black Mountain Parking </a:t>
            </a:r>
          </a:p>
          <a:p>
            <a:pPr algn="ctr">
              <a:lnSpc>
                <a:spcPts val="3359"/>
              </a:lnSpc>
              <a:spcBef>
                <a:spcPct val="0"/>
              </a:spcBef>
            </a:pPr>
            <a:r>
              <a:rPr lang="en-US" sz="2399">
                <a:solidFill>
                  <a:srgbClr val="171616"/>
                </a:solidFill>
                <a:latin typeface="Open Sans Light Bold"/>
              </a:rPr>
              <a:t>V02-38 </a:t>
            </a:r>
          </a:p>
        </p:txBody>
      </p:sp>
      <p:sp>
        <p:nvSpPr>
          <p:cNvPr id="13" name="TextBox 13"/>
          <p:cNvSpPr txBox="1"/>
          <p:nvPr/>
        </p:nvSpPr>
        <p:spPr>
          <a:xfrm>
            <a:off x="7081676" y="8118068"/>
            <a:ext cx="4124649" cy="1044575"/>
          </a:xfrm>
          <a:prstGeom prst="rect">
            <a:avLst/>
          </a:prstGeom>
        </p:spPr>
        <p:txBody>
          <a:bodyPr lIns="0" tIns="0" rIns="0" bIns="0" rtlCol="0" anchor="t">
            <a:spAutoFit/>
          </a:bodyPr>
          <a:lstStyle/>
          <a:p>
            <a:pPr algn="ctr">
              <a:lnSpc>
                <a:spcPts val="2799"/>
              </a:lnSpc>
              <a:spcBef>
                <a:spcPct val="0"/>
              </a:spcBef>
            </a:pPr>
            <a:r>
              <a:rPr lang="en-US" sz="1999">
                <a:solidFill>
                  <a:srgbClr val="171616"/>
                </a:solidFill>
                <a:latin typeface="Open Sans Light"/>
              </a:rPr>
              <a:t>Located on Black Mountain Road,  this parking area is located adjacent to the Historical Society. </a:t>
            </a:r>
          </a:p>
        </p:txBody>
      </p:sp>
      <p:sp>
        <p:nvSpPr>
          <p:cNvPr id="14" name="TextBox 14"/>
          <p:cNvSpPr txBox="1"/>
          <p:nvPr/>
        </p:nvSpPr>
        <p:spPr>
          <a:xfrm>
            <a:off x="12196786" y="7102703"/>
            <a:ext cx="4124649" cy="815341"/>
          </a:xfrm>
          <a:prstGeom prst="rect">
            <a:avLst/>
          </a:prstGeom>
        </p:spPr>
        <p:txBody>
          <a:bodyPr lIns="0" tIns="0" rIns="0" bIns="0" rtlCol="0" anchor="t">
            <a:spAutoFit/>
          </a:bodyPr>
          <a:lstStyle/>
          <a:p>
            <a:pPr algn="ctr">
              <a:lnSpc>
                <a:spcPts val="3359"/>
              </a:lnSpc>
            </a:pPr>
            <a:r>
              <a:rPr lang="en-US" sz="2399">
                <a:solidFill>
                  <a:srgbClr val="171616"/>
                </a:solidFill>
                <a:latin typeface="Open Sans Light Bold"/>
              </a:rPr>
              <a:t>Thorn Hill Land</a:t>
            </a:r>
          </a:p>
          <a:p>
            <a:pPr algn="ctr">
              <a:lnSpc>
                <a:spcPts val="3359"/>
              </a:lnSpc>
              <a:spcBef>
                <a:spcPct val="0"/>
              </a:spcBef>
            </a:pPr>
            <a:r>
              <a:rPr lang="en-US" sz="2399">
                <a:solidFill>
                  <a:srgbClr val="171616"/>
                </a:solidFill>
                <a:latin typeface="Open Sans Light Bold"/>
              </a:rPr>
              <a:t>R14-9</a:t>
            </a:r>
          </a:p>
        </p:txBody>
      </p:sp>
      <p:sp>
        <p:nvSpPr>
          <p:cNvPr id="15" name="TextBox 15"/>
          <p:cNvSpPr txBox="1"/>
          <p:nvPr/>
        </p:nvSpPr>
        <p:spPr>
          <a:xfrm>
            <a:off x="12196786" y="8118068"/>
            <a:ext cx="4124649" cy="692150"/>
          </a:xfrm>
          <a:prstGeom prst="rect">
            <a:avLst/>
          </a:prstGeom>
        </p:spPr>
        <p:txBody>
          <a:bodyPr lIns="0" tIns="0" rIns="0" bIns="0" rtlCol="0" anchor="t">
            <a:spAutoFit/>
          </a:bodyPr>
          <a:lstStyle/>
          <a:p>
            <a:pPr algn="ctr">
              <a:lnSpc>
                <a:spcPts val="2799"/>
              </a:lnSpc>
            </a:pPr>
            <a:r>
              <a:rPr lang="en-US" sz="1999">
                <a:solidFill>
                  <a:srgbClr val="171616"/>
                </a:solidFill>
                <a:latin typeface="Open Sans Light"/>
              </a:rPr>
              <a:t>This 2 acre parcel is located </a:t>
            </a:r>
          </a:p>
          <a:p>
            <a:pPr algn="ctr">
              <a:lnSpc>
                <a:spcPts val="2799"/>
              </a:lnSpc>
              <a:spcBef>
                <a:spcPct val="0"/>
              </a:spcBef>
            </a:pPr>
            <a:r>
              <a:rPr lang="en-US" sz="1999">
                <a:solidFill>
                  <a:srgbClr val="171616"/>
                </a:solidFill>
                <a:latin typeface="Open Sans Light"/>
              </a:rPr>
              <a:t>behind the town garage. </a:t>
            </a:r>
          </a:p>
        </p:txBody>
      </p:sp>
      <p:grpSp>
        <p:nvGrpSpPr>
          <p:cNvPr id="16" name="Group 16"/>
          <p:cNvGrpSpPr>
            <a:grpSpLocks noChangeAspect="1"/>
          </p:cNvGrpSpPr>
          <p:nvPr/>
        </p:nvGrpSpPr>
        <p:grpSpPr>
          <a:xfrm>
            <a:off x="60335" y="80446"/>
            <a:ext cx="1152415" cy="1152415"/>
            <a:chOff x="0" y="0"/>
            <a:chExt cx="2787650" cy="2787650"/>
          </a:xfrm>
        </p:grpSpPr>
        <p:sp>
          <p:nvSpPr>
            <p:cNvPr id="17" name="Freeform 17"/>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0335" y="80446"/>
            <a:ext cx="1152415" cy="1152415"/>
            <a:chOff x="0" y="0"/>
            <a:chExt cx="2787650" cy="2787650"/>
          </a:xfrm>
        </p:grpSpPr>
        <p:sp>
          <p:nvSpPr>
            <p:cNvPr id="3" name="Freeform 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grpSp>
        <p:nvGrpSpPr>
          <p:cNvPr id="4" name="Group 4"/>
          <p:cNvGrpSpPr/>
          <p:nvPr/>
        </p:nvGrpSpPr>
        <p:grpSpPr>
          <a:xfrm>
            <a:off x="7786462" y="6110812"/>
            <a:ext cx="2721975" cy="3942698"/>
            <a:chOff x="0" y="0"/>
            <a:chExt cx="3629300" cy="5256931"/>
          </a:xfrm>
        </p:grpSpPr>
        <p:grpSp>
          <p:nvGrpSpPr>
            <p:cNvPr id="5" name="Group 5"/>
            <p:cNvGrpSpPr>
              <a:grpSpLocks noChangeAspect="1"/>
            </p:cNvGrpSpPr>
            <p:nvPr/>
          </p:nvGrpSpPr>
          <p:grpSpPr>
            <a:xfrm>
              <a:off x="346082" y="0"/>
              <a:ext cx="2984318" cy="2984318"/>
              <a:chOff x="0" y="0"/>
              <a:chExt cx="2787650" cy="2787650"/>
            </a:xfrm>
          </p:grpSpPr>
          <p:sp>
            <p:nvSpPr>
              <p:cNvPr id="6" name="Freeform 6"/>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0782" y="236943"/>
              <a:ext cx="1634919" cy="2510432"/>
            </a:xfrm>
            <a:prstGeom prst="rect">
              <a:avLst/>
            </a:prstGeom>
          </p:spPr>
        </p:pic>
        <p:sp>
          <p:nvSpPr>
            <p:cNvPr id="8" name="TextBox 8"/>
            <p:cNvSpPr txBox="1"/>
            <p:nvPr/>
          </p:nvSpPr>
          <p:spPr>
            <a:xfrm>
              <a:off x="0" y="3439803"/>
              <a:ext cx="3629300" cy="721998"/>
            </a:xfrm>
            <a:prstGeom prst="rect">
              <a:avLst/>
            </a:prstGeom>
          </p:spPr>
          <p:txBody>
            <a:bodyPr lIns="0" tIns="0" rIns="0" bIns="0" rtlCol="0" anchor="t">
              <a:spAutoFit/>
            </a:bodyPr>
            <a:lstStyle/>
            <a:p>
              <a:pPr algn="ctr">
                <a:lnSpc>
                  <a:spcPts val="2217"/>
                </a:lnSpc>
              </a:pPr>
              <a:r>
                <a:rPr lang="en-US" sz="1583">
                  <a:solidFill>
                    <a:srgbClr val="171616"/>
                  </a:solidFill>
                  <a:latin typeface="Open Sans Light Bold"/>
                </a:rPr>
                <a:t>Meloon Road</a:t>
              </a:r>
            </a:p>
            <a:p>
              <a:pPr algn="ctr">
                <a:lnSpc>
                  <a:spcPts val="2217"/>
                </a:lnSpc>
                <a:spcBef>
                  <a:spcPct val="0"/>
                </a:spcBef>
              </a:pPr>
              <a:r>
                <a:rPr lang="en-US" sz="1583">
                  <a:solidFill>
                    <a:srgbClr val="171616"/>
                  </a:solidFill>
                  <a:latin typeface="Open Sans Light Bold"/>
                </a:rPr>
                <a:t>R18-11B</a:t>
              </a:r>
            </a:p>
          </p:txBody>
        </p:sp>
        <p:sp>
          <p:nvSpPr>
            <p:cNvPr id="9" name="TextBox 9"/>
            <p:cNvSpPr txBox="1"/>
            <p:nvPr/>
          </p:nvSpPr>
          <p:spPr>
            <a:xfrm>
              <a:off x="0" y="4342753"/>
              <a:ext cx="3629300" cy="914178"/>
            </a:xfrm>
            <a:prstGeom prst="rect">
              <a:avLst/>
            </a:prstGeom>
          </p:spPr>
          <p:txBody>
            <a:bodyPr lIns="0" tIns="0" rIns="0" bIns="0" rtlCol="0" anchor="t">
              <a:spAutoFit/>
            </a:bodyPr>
            <a:lstStyle/>
            <a:p>
              <a:pPr algn="ctr">
                <a:lnSpc>
                  <a:spcPts val="1847"/>
                </a:lnSpc>
                <a:spcBef>
                  <a:spcPct val="0"/>
                </a:spcBef>
              </a:pPr>
              <a:r>
                <a:rPr lang="en-US" sz="1319">
                  <a:solidFill>
                    <a:srgbClr val="171616"/>
                  </a:solidFill>
                  <a:latin typeface="Open Sans Light"/>
                </a:rPr>
                <a:t>0.25 acres at the terminus of Candy Cane Lane, which is a private road located on Meloon Road</a:t>
              </a:r>
            </a:p>
          </p:txBody>
        </p:sp>
      </p:grpSp>
      <p:sp>
        <p:nvSpPr>
          <p:cNvPr id="10" name="TextBox 10"/>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sp>
        <p:nvSpPr>
          <p:cNvPr id="11" name="TextBox 11"/>
          <p:cNvSpPr txBox="1"/>
          <p:nvPr/>
        </p:nvSpPr>
        <p:spPr>
          <a:xfrm>
            <a:off x="4541999" y="524492"/>
            <a:ext cx="9204003" cy="810589"/>
          </a:xfrm>
          <a:prstGeom prst="rect">
            <a:avLst/>
          </a:prstGeom>
        </p:spPr>
        <p:txBody>
          <a:bodyPr lIns="0" tIns="0" rIns="0" bIns="0" rtlCol="0" anchor="t">
            <a:spAutoFit/>
          </a:bodyPr>
          <a:lstStyle/>
          <a:p>
            <a:pPr algn="ctr">
              <a:lnSpc>
                <a:spcPts val="6640"/>
              </a:lnSpc>
              <a:spcBef>
                <a:spcPct val="0"/>
              </a:spcBef>
            </a:pPr>
            <a:r>
              <a:rPr lang="en-US" sz="4743">
                <a:solidFill>
                  <a:srgbClr val="171616"/>
                </a:solidFill>
                <a:latin typeface="Raleway"/>
              </a:rPr>
              <a:t>Small Parcels</a:t>
            </a:r>
          </a:p>
        </p:txBody>
      </p:sp>
      <p:grpSp>
        <p:nvGrpSpPr>
          <p:cNvPr id="12" name="Group 12"/>
          <p:cNvGrpSpPr/>
          <p:nvPr/>
        </p:nvGrpSpPr>
        <p:grpSpPr>
          <a:xfrm>
            <a:off x="4407403" y="6064806"/>
            <a:ext cx="2721975" cy="3705304"/>
            <a:chOff x="0" y="0"/>
            <a:chExt cx="3629300" cy="4940405"/>
          </a:xfrm>
        </p:grpSpPr>
        <p:sp>
          <p:nvSpPr>
            <p:cNvPr id="13" name="TextBox 13"/>
            <p:cNvSpPr txBox="1"/>
            <p:nvPr/>
          </p:nvSpPr>
          <p:spPr>
            <a:xfrm>
              <a:off x="0" y="3446228"/>
              <a:ext cx="3629300" cy="721998"/>
            </a:xfrm>
            <a:prstGeom prst="rect">
              <a:avLst/>
            </a:prstGeom>
          </p:spPr>
          <p:txBody>
            <a:bodyPr lIns="0" tIns="0" rIns="0" bIns="0" rtlCol="0" anchor="t">
              <a:spAutoFit/>
            </a:bodyPr>
            <a:lstStyle/>
            <a:p>
              <a:pPr algn="ctr">
                <a:lnSpc>
                  <a:spcPts val="2217"/>
                </a:lnSpc>
              </a:pPr>
              <a:r>
                <a:rPr lang="en-US" sz="1583">
                  <a:solidFill>
                    <a:srgbClr val="171616"/>
                  </a:solidFill>
                  <a:latin typeface="Open Sans Light Bold"/>
                </a:rPr>
                <a:t>Eagle Mountain Road</a:t>
              </a:r>
            </a:p>
            <a:p>
              <a:pPr algn="ctr">
                <a:lnSpc>
                  <a:spcPts val="2217"/>
                </a:lnSpc>
                <a:spcBef>
                  <a:spcPct val="0"/>
                </a:spcBef>
              </a:pPr>
              <a:r>
                <a:rPr lang="en-US" sz="1583">
                  <a:solidFill>
                    <a:srgbClr val="171616"/>
                  </a:solidFill>
                  <a:latin typeface="Open Sans Light Bold"/>
                </a:rPr>
                <a:t>R12-16</a:t>
              </a:r>
            </a:p>
          </p:txBody>
        </p:sp>
        <p:sp>
          <p:nvSpPr>
            <p:cNvPr id="14" name="TextBox 14"/>
            <p:cNvSpPr txBox="1"/>
            <p:nvPr/>
          </p:nvSpPr>
          <p:spPr>
            <a:xfrm>
              <a:off x="0" y="4336328"/>
              <a:ext cx="3629300" cy="604077"/>
            </a:xfrm>
            <a:prstGeom prst="rect">
              <a:avLst/>
            </a:prstGeom>
          </p:spPr>
          <p:txBody>
            <a:bodyPr lIns="0" tIns="0" rIns="0" bIns="0" rtlCol="0" anchor="t">
              <a:spAutoFit/>
            </a:bodyPr>
            <a:lstStyle/>
            <a:p>
              <a:pPr algn="ctr">
                <a:lnSpc>
                  <a:spcPts val="1847"/>
                </a:lnSpc>
                <a:spcBef>
                  <a:spcPct val="0"/>
                </a:spcBef>
              </a:pPr>
              <a:r>
                <a:rPr lang="en-US" sz="1319">
                  <a:solidFill>
                    <a:srgbClr val="171616"/>
                  </a:solidFill>
                  <a:latin typeface="Open Sans Light"/>
                </a:rPr>
                <a:t>0.21 acres between Eagle Mountain Road and Adams Road culdesac. </a:t>
              </a:r>
            </a:p>
          </p:txBody>
        </p:sp>
        <p:grpSp>
          <p:nvGrpSpPr>
            <p:cNvPr id="15" name="Group 15"/>
            <p:cNvGrpSpPr>
              <a:grpSpLocks noChangeAspect="1"/>
            </p:cNvGrpSpPr>
            <p:nvPr/>
          </p:nvGrpSpPr>
          <p:grpSpPr>
            <a:xfrm>
              <a:off x="327564" y="0"/>
              <a:ext cx="2984318" cy="2984318"/>
              <a:chOff x="0" y="0"/>
              <a:chExt cx="2787650" cy="2787650"/>
            </a:xfrm>
          </p:grpSpPr>
          <p:sp>
            <p:nvSpPr>
              <p:cNvPr id="16" name="Freeform 16"/>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2263" y="236943"/>
              <a:ext cx="1634919" cy="2510432"/>
            </a:xfrm>
            <a:prstGeom prst="rect">
              <a:avLst/>
            </a:prstGeom>
          </p:spPr>
        </p:pic>
      </p:grpSp>
      <p:grpSp>
        <p:nvGrpSpPr>
          <p:cNvPr id="18" name="Group 18"/>
          <p:cNvGrpSpPr/>
          <p:nvPr/>
        </p:nvGrpSpPr>
        <p:grpSpPr>
          <a:xfrm>
            <a:off x="4407403" y="1787844"/>
            <a:ext cx="9473193" cy="4180093"/>
            <a:chOff x="0" y="0"/>
            <a:chExt cx="12630924" cy="5573457"/>
          </a:xfrm>
        </p:grpSpPr>
        <p:sp>
          <p:nvSpPr>
            <p:cNvPr id="19" name="TextBox 19"/>
            <p:cNvSpPr txBox="1"/>
            <p:nvPr/>
          </p:nvSpPr>
          <p:spPr>
            <a:xfrm>
              <a:off x="9001625" y="3446228"/>
              <a:ext cx="3629300" cy="721998"/>
            </a:xfrm>
            <a:prstGeom prst="rect">
              <a:avLst/>
            </a:prstGeom>
          </p:spPr>
          <p:txBody>
            <a:bodyPr lIns="0" tIns="0" rIns="0" bIns="0" rtlCol="0" anchor="t">
              <a:spAutoFit/>
            </a:bodyPr>
            <a:lstStyle/>
            <a:p>
              <a:pPr algn="ctr">
                <a:lnSpc>
                  <a:spcPts val="2217"/>
                </a:lnSpc>
              </a:pPr>
              <a:r>
                <a:rPr lang="en-US" sz="1583">
                  <a:solidFill>
                    <a:srgbClr val="171616"/>
                  </a:solidFill>
                  <a:latin typeface="Open Sans Light Bold"/>
                </a:rPr>
                <a:t>Old Jackson Road</a:t>
              </a:r>
            </a:p>
            <a:p>
              <a:pPr algn="ctr">
                <a:lnSpc>
                  <a:spcPts val="2217"/>
                </a:lnSpc>
                <a:spcBef>
                  <a:spcPct val="0"/>
                </a:spcBef>
              </a:pPr>
              <a:r>
                <a:rPr lang="en-US" sz="1583">
                  <a:solidFill>
                    <a:srgbClr val="171616"/>
                  </a:solidFill>
                  <a:latin typeface="Open Sans Light Bold"/>
                </a:rPr>
                <a:t>R12-111</a:t>
              </a:r>
            </a:p>
          </p:txBody>
        </p:sp>
        <p:sp>
          <p:nvSpPr>
            <p:cNvPr id="20" name="TextBox 20"/>
            <p:cNvSpPr txBox="1"/>
            <p:nvPr/>
          </p:nvSpPr>
          <p:spPr>
            <a:xfrm>
              <a:off x="9001625" y="4349178"/>
              <a:ext cx="3629300" cy="1224278"/>
            </a:xfrm>
            <a:prstGeom prst="rect">
              <a:avLst/>
            </a:prstGeom>
          </p:spPr>
          <p:txBody>
            <a:bodyPr lIns="0" tIns="0" rIns="0" bIns="0" rtlCol="0" anchor="t">
              <a:spAutoFit/>
            </a:bodyPr>
            <a:lstStyle/>
            <a:p>
              <a:pPr algn="ctr">
                <a:lnSpc>
                  <a:spcPts val="1847"/>
                </a:lnSpc>
                <a:spcBef>
                  <a:spcPct val="0"/>
                </a:spcBef>
              </a:pPr>
              <a:r>
                <a:rPr lang="en-US" sz="1319">
                  <a:solidFill>
                    <a:srgbClr val="171616"/>
                  </a:solidFill>
                  <a:latin typeface="Open Sans Light"/>
                </a:rPr>
                <a:t>0.52 acres at the intersection of Old Jackson Road and NH Route 16. May be owned to protect roadway  visibility.</a:t>
              </a:r>
            </a:p>
          </p:txBody>
        </p:sp>
        <p:grpSp>
          <p:nvGrpSpPr>
            <p:cNvPr id="21" name="Group 21"/>
            <p:cNvGrpSpPr>
              <a:grpSpLocks noChangeAspect="1"/>
            </p:cNvGrpSpPr>
            <p:nvPr/>
          </p:nvGrpSpPr>
          <p:grpSpPr>
            <a:xfrm>
              <a:off x="9328241" y="0"/>
              <a:ext cx="2984318" cy="2984318"/>
              <a:chOff x="0" y="0"/>
              <a:chExt cx="2787650" cy="2787650"/>
            </a:xfrm>
          </p:grpSpPr>
          <p:sp>
            <p:nvSpPr>
              <p:cNvPr id="22" name="Freeform 22"/>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02940" y="236943"/>
              <a:ext cx="1634919" cy="2510432"/>
            </a:xfrm>
            <a:prstGeom prst="rect">
              <a:avLst/>
            </a:prstGeom>
          </p:spPr>
        </p:pic>
        <p:sp>
          <p:nvSpPr>
            <p:cNvPr id="24" name="TextBox 24"/>
            <p:cNvSpPr txBox="1"/>
            <p:nvPr/>
          </p:nvSpPr>
          <p:spPr>
            <a:xfrm>
              <a:off x="4500812" y="3446228"/>
              <a:ext cx="3629300" cy="721998"/>
            </a:xfrm>
            <a:prstGeom prst="rect">
              <a:avLst/>
            </a:prstGeom>
          </p:spPr>
          <p:txBody>
            <a:bodyPr lIns="0" tIns="0" rIns="0" bIns="0" rtlCol="0" anchor="t">
              <a:spAutoFit/>
            </a:bodyPr>
            <a:lstStyle/>
            <a:p>
              <a:pPr algn="ctr">
                <a:lnSpc>
                  <a:spcPts val="2217"/>
                </a:lnSpc>
              </a:pPr>
              <a:r>
                <a:rPr lang="en-US" sz="1583">
                  <a:solidFill>
                    <a:srgbClr val="171616"/>
                  </a:solidFill>
                  <a:latin typeface="Open Sans Light Bold"/>
                </a:rPr>
                <a:t>Iron Mountain Road</a:t>
              </a:r>
            </a:p>
            <a:p>
              <a:pPr algn="ctr">
                <a:lnSpc>
                  <a:spcPts val="2217"/>
                </a:lnSpc>
                <a:spcBef>
                  <a:spcPct val="0"/>
                </a:spcBef>
              </a:pPr>
              <a:r>
                <a:rPr lang="en-US" sz="1583">
                  <a:solidFill>
                    <a:srgbClr val="171616"/>
                  </a:solidFill>
                  <a:latin typeface="Open Sans Light Bold"/>
                </a:rPr>
                <a:t>R11-16</a:t>
              </a:r>
            </a:p>
          </p:txBody>
        </p:sp>
        <p:sp>
          <p:nvSpPr>
            <p:cNvPr id="25" name="TextBox 25"/>
            <p:cNvSpPr txBox="1"/>
            <p:nvPr/>
          </p:nvSpPr>
          <p:spPr>
            <a:xfrm>
              <a:off x="4500812" y="4349178"/>
              <a:ext cx="3629300" cy="914178"/>
            </a:xfrm>
            <a:prstGeom prst="rect">
              <a:avLst/>
            </a:prstGeom>
          </p:spPr>
          <p:txBody>
            <a:bodyPr lIns="0" tIns="0" rIns="0" bIns="0" rtlCol="0" anchor="t">
              <a:spAutoFit/>
            </a:bodyPr>
            <a:lstStyle/>
            <a:p>
              <a:pPr algn="ctr">
                <a:lnSpc>
                  <a:spcPts val="1847"/>
                </a:lnSpc>
                <a:spcBef>
                  <a:spcPct val="0"/>
                </a:spcBef>
              </a:pPr>
              <a:r>
                <a:rPr lang="en-US" sz="1319">
                  <a:solidFill>
                    <a:srgbClr val="171616"/>
                  </a:solidFill>
                  <a:latin typeface="Open Sans Light"/>
                </a:rPr>
                <a:t>0.25 acres along a waterway within a 4,000+ acre lot, not owned by the town</a:t>
              </a:r>
            </a:p>
          </p:txBody>
        </p:sp>
        <p:grpSp>
          <p:nvGrpSpPr>
            <p:cNvPr id="26" name="Group 26"/>
            <p:cNvGrpSpPr>
              <a:grpSpLocks noChangeAspect="1"/>
            </p:cNvGrpSpPr>
            <p:nvPr/>
          </p:nvGrpSpPr>
          <p:grpSpPr>
            <a:xfrm>
              <a:off x="4825366" y="0"/>
              <a:ext cx="2984318" cy="2984318"/>
              <a:chOff x="0" y="0"/>
              <a:chExt cx="2787650" cy="2787650"/>
            </a:xfrm>
          </p:grpSpPr>
          <p:sp>
            <p:nvSpPr>
              <p:cNvPr id="27" name="Freeform 27"/>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00065" y="236943"/>
              <a:ext cx="1634919" cy="2510432"/>
            </a:xfrm>
            <a:prstGeom prst="rect">
              <a:avLst/>
            </a:prstGeom>
          </p:spPr>
        </p:pic>
        <p:sp>
          <p:nvSpPr>
            <p:cNvPr id="29" name="TextBox 29"/>
            <p:cNvSpPr txBox="1"/>
            <p:nvPr/>
          </p:nvSpPr>
          <p:spPr>
            <a:xfrm>
              <a:off x="0" y="3452654"/>
              <a:ext cx="3629300" cy="721998"/>
            </a:xfrm>
            <a:prstGeom prst="rect">
              <a:avLst/>
            </a:prstGeom>
          </p:spPr>
          <p:txBody>
            <a:bodyPr lIns="0" tIns="0" rIns="0" bIns="0" rtlCol="0" anchor="t">
              <a:spAutoFit/>
            </a:bodyPr>
            <a:lstStyle/>
            <a:p>
              <a:pPr algn="ctr">
                <a:lnSpc>
                  <a:spcPts val="2217"/>
                </a:lnSpc>
              </a:pPr>
              <a:r>
                <a:rPr lang="en-US" sz="1583">
                  <a:solidFill>
                    <a:srgbClr val="171616"/>
                  </a:solidFill>
                  <a:latin typeface="Open Sans Light Bold"/>
                </a:rPr>
                <a:t>NH Route 16</a:t>
              </a:r>
            </a:p>
            <a:p>
              <a:pPr algn="ctr">
                <a:lnSpc>
                  <a:spcPts val="2217"/>
                </a:lnSpc>
                <a:spcBef>
                  <a:spcPct val="0"/>
                </a:spcBef>
              </a:pPr>
              <a:r>
                <a:rPr lang="en-US" sz="1583">
                  <a:solidFill>
                    <a:srgbClr val="171616"/>
                  </a:solidFill>
                  <a:latin typeface="Open Sans Light Bold"/>
                </a:rPr>
                <a:t>R09-32</a:t>
              </a:r>
            </a:p>
          </p:txBody>
        </p:sp>
        <p:sp>
          <p:nvSpPr>
            <p:cNvPr id="30" name="TextBox 30"/>
            <p:cNvSpPr txBox="1"/>
            <p:nvPr/>
          </p:nvSpPr>
          <p:spPr>
            <a:xfrm>
              <a:off x="0" y="4342753"/>
              <a:ext cx="3629300" cy="914178"/>
            </a:xfrm>
            <a:prstGeom prst="rect">
              <a:avLst/>
            </a:prstGeom>
          </p:spPr>
          <p:txBody>
            <a:bodyPr lIns="0" tIns="0" rIns="0" bIns="0" rtlCol="0" anchor="t">
              <a:spAutoFit/>
            </a:bodyPr>
            <a:lstStyle/>
            <a:p>
              <a:pPr algn="ctr">
                <a:lnSpc>
                  <a:spcPts val="1847"/>
                </a:lnSpc>
                <a:spcBef>
                  <a:spcPct val="0"/>
                </a:spcBef>
              </a:pPr>
              <a:r>
                <a:rPr lang="en-US" sz="1319">
                  <a:solidFill>
                    <a:srgbClr val="171616"/>
                  </a:solidFill>
                  <a:latin typeface="Open Sans Light"/>
                </a:rPr>
                <a:t>1 acre lot along the east side of NH Route 16 where the roadway narrows near the river.</a:t>
              </a:r>
            </a:p>
          </p:txBody>
        </p:sp>
        <p:grpSp>
          <p:nvGrpSpPr>
            <p:cNvPr id="31" name="Group 31"/>
            <p:cNvGrpSpPr>
              <a:grpSpLocks noChangeAspect="1"/>
            </p:cNvGrpSpPr>
            <p:nvPr/>
          </p:nvGrpSpPr>
          <p:grpSpPr>
            <a:xfrm>
              <a:off x="322491" y="0"/>
              <a:ext cx="2984318" cy="2984318"/>
              <a:chOff x="0" y="0"/>
              <a:chExt cx="2787650" cy="2787650"/>
            </a:xfrm>
          </p:grpSpPr>
          <p:sp>
            <p:nvSpPr>
              <p:cNvPr id="32" name="Freeform 32"/>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pic>
          <p:nvPicPr>
            <p:cNvPr id="33" name="Picture 3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7190" y="236943"/>
              <a:ext cx="1634919" cy="2510432"/>
            </a:xfrm>
            <a:prstGeom prst="rect">
              <a:avLst/>
            </a:prstGeom>
          </p:spPr>
        </p:pic>
      </p:grpSp>
      <p:grpSp>
        <p:nvGrpSpPr>
          <p:cNvPr id="34" name="Group 34"/>
          <p:cNvGrpSpPr/>
          <p:nvPr/>
        </p:nvGrpSpPr>
        <p:grpSpPr>
          <a:xfrm>
            <a:off x="11165662" y="6110812"/>
            <a:ext cx="2721975" cy="3705304"/>
            <a:chOff x="0" y="0"/>
            <a:chExt cx="3629300" cy="4940405"/>
          </a:xfrm>
        </p:grpSpPr>
        <p:sp>
          <p:nvSpPr>
            <p:cNvPr id="35" name="TextBox 35"/>
            <p:cNvSpPr txBox="1"/>
            <p:nvPr/>
          </p:nvSpPr>
          <p:spPr>
            <a:xfrm>
              <a:off x="0" y="3446228"/>
              <a:ext cx="3629300" cy="721998"/>
            </a:xfrm>
            <a:prstGeom prst="rect">
              <a:avLst/>
            </a:prstGeom>
          </p:spPr>
          <p:txBody>
            <a:bodyPr lIns="0" tIns="0" rIns="0" bIns="0" rtlCol="0" anchor="t">
              <a:spAutoFit/>
            </a:bodyPr>
            <a:lstStyle/>
            <a:p>
              <a:pPr algn="ctr">
                <a:lnSpc>
                  <a:spcPts val="2217"/>
                </a:lnSpc>
              </a:pPr>
              <a:r>
                <a:rPr lang="en-US" sz="1583">
                  <a:solidFill>
                    <a:srgbClr val="171616"/>
                  </a:solidFill>
                  <a:latin typeface="Open Sans Light Bold"/>
                </a:rPr>
                <a:t>Jackson Highlands Road</a:t>
              </a:r>
            </a:p>
            <a:p>
              <a:pPr algn="ctr">
                <a:lnSpc>
                  <a:spcPts val="2217"/>
                </a:lnSpc>
                <a:spcBef>
                  <a:spcPct val="0"/>
                </a:spcBef>
              </a:pPr>
              <a:r>
                <a:rPr lang="en-US" sz="1583">
                  <a:solidFill>
                    <a:srgbClr val="171616"/>
                  </a:solidFill>
                  <a:latin typeface="Open Sans Light Bold"/>
                </a:rPr>
                <a:t>V07-53 &amp; 54</a:t>
              </a:r>
            </a:p>
          </p:txBody>
        </p:sp>
        <p:sp>
          <p:nvSpPr>
            <p:cNvPr id="36" name="TextBox 36"/>
            <p:cNvSpPr txBox="1"/>
            <p:nvPr/>
          </p:nvSpPr>
          <p:spPr>
            <a:xfrm>
              <a:off x="0" y="4336328"/>
              <a:ext cx="3629300" cy="604077"/>
            </a:xfrm>
            <a:prstGeom prst="rect">
              <a:avLst/>
            </a:prstGeom>
          </p:spPr>
          <p:txBody>
            <a:bodyPr lIns="0" tIns="0" rIns="0" bIns="0" rtlCol="0" anchor="t">
              <a:spAutoFit/>
            </a:bodyPr>
            <a:lstStyle/>
            <a:p>
              <a:pPr algn="ctr">
                <a:lnSpc>
                  <a:spcPts val="1847"/>
                </a:lnSpc>
                <a:spcBef>
                  <a:spcPct val="0"/>
                </a:spcBef>
              </a:pPr>
              <a:r>
                <a:rPr lang="en-US" sz="1319">
                  <a:solidFill>
                    <a:srgbClr val="171616"/>
                  </a:solidFill>
                  <a:latin typeface="Open Sans Light"/>
                </a:rPr>
                <a:t>0.39 and 0.51 acres along Jackson Highlands Road</a:t>
              </a:r>
            </a:p>
          </p:txBody>
        </p:sp>
        <p:grpSp>
          <p:nvGrpSpPr>
            <p:cNvPr id="37" name="Group 37"/>
            <p:cNvGrpSpPr>
              <a:grpSpLocks noChangeAspect="1"/>
            </p:cNvGrpSpPr>
            <p:nvPr/>
          </p:nvGrpSpPr>
          <p:grpSpPr>
            <a:xfrm>
              <a:off x="327564" y="0"/>
              <a:ext cx="2984318" cy="2984318"/>
              <a:chOff x="0" y="0"/>
              <a:chExt cx="2787650" cy="2787650"/>
            </a:xfrm>
          </p:grpSpPr>
          <p:sp>
            <p:nvSpPr>
              <p:cNvPr id="38" name="Freeform 38"/>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pic>
          <p:nvPicPr>
            <p:cNvPr id="39" name="Picture 3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2263" y="236943"/>
              <a:ext cx="1634919" cy="2510432"/>
            </a:xfrm>
            <a:prstGeom prst="rect">
              <a:avLst/>
            </a:prstGeom>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sp>
        <p:nvSpPr>
          <p:cNvPr id="2" name="TextBox 2"/>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grpSp>
        <p:nvGrpSpPr>
          <p:cNvPr id="5" name="Group 5"/>
          <p:cNvGrpSpPr/>
          <p:nvPr/>
        </p:nvGrpSpPr>
        <p:grpSpPr>
          <a:xfrm>
            <a:off x="2819400" y="2964314"/>
            <a:ext cx="4124649" cy="3653854"/>
            <a:chOff x="0" y="0"/>
            <a:chExt cx="5499532" cy="4871806"/>
          </a:xfrm>
        </p:grpSpPr>
        <p:pic>
          <p:nvPicPr>
            <p:cNvPr id="6" name="Picture 6"/>
            <p:cNvPicPr>
              <a:picLocks noChangeAspect="1"/>
            </p:cNvPicPr>
            <p:nvPr/>
          </p:nvPicPr>
          <p:blipFill>
            <a:blip r:embed="rId2"/>
            <a:srcRect t="5707" b="5707"/>
            <a:stretch>
              <a:fillRect/>
            </a:stretch>
          </p:blipFill>
          <p:spPr>
            <a:xfrm>
              <a:off x="0" y="0"/>
              <a:ext cx="5499532" cy="4871806"/>
            </a:xfrm>
            <a:prstGeom prst="rect">
              <a:avLst/>
            </a:prstGeom>
          </p:spPr>
        </p:pic>
      </p:grpSp>
      <p:sp>
        <p:nvSpPr>
          <p:cNvPr id="7" name="TextBox 7"/>
          <p:cNvSpPr txBox="1"/>
          <p:nvPr/>
        </p:nvSpPr>
        <p:spPr>
          <a:xfrm>
            <a:off x="7620000" y="1499718"/>
            <a:ext cx="7345354" cy="1019176"/>
          </a:xfrm>
          <a:prstGeom prst="rect">
            <a:avLst/>
          </a:prstGeom>
        </p:spPr>
        <p:txBody>
          <a:bodyPr wrap="square" lIns="0" tIns="0" rIns="0" bIns="0" rtlCol="0" anchor="t">
            <a:spAutoFit/>
          </a:bodyPr>
          <a:lstStyle/>
          <a:p>
            <a:pPr>
              <a:lnSpc>
                <a:spcPts val="8399"/>
              </a:lnSpc>
              <a:spcBef>
                <a:spcPct val="0"/>
              </a:spcBef>
            </a:pPr>
            <a:r>
              <a:rPr lang="en-US" sz="5999" dirty="0">
                <a:solidFill>
                  <a:srgbClr val="171616"/>
                </a:solidFill>
                <a:latin typeface="Raleway"/>
              </a:rPr>
              <a:t>Other</a:t>
            </a:r>
          </a:p>
        </p:txBody>
      </p:sp>
      <p:sp>
        <p:nvSpPr>
          <p:cNvPr id="10" name="TextBox 10"/>
          <p:cNvSpPr txBox="1"/>
          <p:nvPr/>
        </p:nvSpPr>
        <p:spPr>
          <a:xfrm>
            <a:off x="7620000" y="2964314"/>
            <a:ext cx="4953000" cy="406458"/>
          </a:xfrm>
          <a:prstGeom prst="rect">
            <a:avLst/>
          </a:prstGeom>
        </p:spPr>
        <p:txBody>
          <a:bodyPr wrap="square" lIns="0" tIns="0" rIns="0" bIns="0" rtlCol="0" anchor="t">
            <a:spAutoFit/>
          </a:bodyPr>
          <a:lstStyle/>
          <a:p>
            <a:pPr>
              <a:lnSpc>
                <a:spcPts val="3359"/>
              </a:lnSpc>
              <a:spcBef>
                <a:spcPct val="0"/>
              </a:spcBef>
            </a:pPr>
            <a:r>
              <a:rPr lang="en-US" sz="2399" dirty="0">
                <a:solidFill>
                  <a:srgbClr val="171616"/>
                </a:solidFill>
                <a:latin typeface="Open Sans Light Bold"/>
              </a:rPr>
              <a:t>Jackson Community Church</a:t>
            </a:r>
          </a:p>
        </p:txBody>
      </p:sp>
      <p:sp>
        <p:nvSpPr>
          <p:cNvPr id="11" name="TextBox 11"/>
          <p:cNvSpPr txBox="1"/>
          <p:nvPr/>
        </p:nvSpPr>
        <p:spPr>
          <a:xfrm>
            <a:off x="7620000" y="3800504"/>
            <a:ext cx="4572000" cy="2954655"/>
          </a:xfrm>
          <a:prstGeom prst="rect">
            <a:avLst/>
          </a:prstGeom>
        </p:spPr>
        <p:txBody>
          <a:bodyPr wrap="square" lIns="0" tIns="0" rIns="0" bIns="0" rtlCol="0" anchor="t">
            <a:spAutoFit/>
          </a:bodyPr>
          <a:lstStyle/>
          <a:p>
            <a:pPr>
              <a:spcBef>
                <a:spcPct val="0"/>
              </a:spcBef>
            </a:pPr>
            <a:r>
              <a:rPr lang="en-US" sz="1600" dirty="0">
                <a:solidFill>
                  <a:srgbClr val="171616"/>
                </a:solidFill>
                <a:latin typeface="Open Sans Light"/>
              </a:rPr>
              <a:t>The town of Jackson does not own the church building; however, the building is used during town emergencies.</a:t>
            </a:r>
          </a:p>
          <a:p>
            <a:pPr>
              <a:spcBef>
                <a:spcPct val="0"/>
              </a:spcBef>
            </a:pPr>
            <a:endParaRPr lang="en-US" sz="1600" dirty="0">
              <a:solidFill>
                <a:srgbClr val="171616"/>
              </a:solidFill>
              <a:latin typeface="Open Sans Light"/>
            </a:endParaRPr>
          </a:p>
          <a:p>
            <a:pPr>
              <a:spcBef>
                <a:spcPct val="0"/>
              </a:spcBef>
            </a:pPr>
            <a:r>
              <a:rPr lang="en-US" sz="1600" dirty="0">
                <a:latin typeface="Open Sans Light"/>
              </a:rPr>
              <a:t>The community hall (rear) of the church operated as a Preschool for 12+ years, but does not currently. There is a playground behind the church maintained by the church, but owned by the Wentworth Hotel. </a:t>
            </a:r>
          </a:p>
          <a:p>
            <a:pPr>
              <a:spcBef>
                <a:spcPct val="0"/>
              </a:spcBef>
            </a:pPr>
            <a:endParaRPr lang="en-US" sz="1600" dirty="0">
              <a:solidFill>
                <a:srgbClr val="7030A0"/>
              </a:solidFill>
              <a:latin typeface="Open Sans Light"/>
            </a:endParaRPr>
          </a:p>
          <a:p>
            <a:pPr>
              <a:spcBef>
                <a:spcPct val="0"/>
              </a:spcBef>
            </a:pPr>
            <a:endParaRPr lang="en-US" sz="1600" dirty="0">
              <a:solidFill>
                <a:srgbClr val="171616"/>
              </a:solidFill>
              <a:latin typeface="Open Sans Light"/>
            </a:endParaRPr>
          </a:p>
          <a:p>
            <a:pPr>
              <a:spcBef>
                <a:spcPct val="0"/>
              </a:spcBef>
            </a:pPr>
            <a:endParaRPr lang="en-US" sz="1600" dirty="0">
              <a:solidFill>
                <a:srgbClr val="171616"/>
              </a:solidFill>
              <a:latin typeface="Open Sans Light"/>
            </a:endParaRPr>
          </a:p>
        </p:txBody>
      </p:sp>
      <p:grpSp>
        <p:nvGrpSpPr>
          <p:cNvPr id="12" name="Group 12"/>
          <p:cNvGrpSpPr>
            <a:grpSpLocks noChangeAspect="1"/>
          </p:cNvGrpSpPr>
          <p:nvPr/>
        </p:nvGrpSpPr>
        <p:grpSpPr>
          <a:xfrm>
            <a:off x="60335" y="80446"/>
            <a:ext cx="1152415" cy="1152415"/>
            <a:chOff x="0" y="0"/>
            <a:chExt cx="2787650" cy="2787650"/>
          </a:xfrm>
        </p:grpSpPr>
        <p:sp>
          <p:nvSpPr>
            <p:cNvPr id="13" name="Freeform 1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sp>
        <p:nvSpPr>
          <p:cNvPr id="2" name="TextBox 2"/>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sp>
        <p:nvSpPr>
          <p:cNvPr id="7" name="TextBox 7"/>
          <p:cNvSpPr txBox="1"/>
          <p:nvPr/>
        </p:nvSpPr>
        <p:spPr>
          <a:xfrm>
            <a:off x="7456663" y="1499718"/>
            <a:ext cx="7508691" cy="1019176"/>
          </a:xfrm>
          <a:prstGeom prst="rect">
            <a:avLst/>
          </a:prstGeom>
        </p:spPr>
        <p:txBody>
          <a:bodyPr wrap="square" lIns="0" tIns="0" rIns="0" bIns="0" rtlCol="0" anchor="t">
            <a:spAutoFit/>
          </a:bodyPr>
          <a:lstStyle/>
          <a:p>
            <a:pPr>
              <a:lnSpc>
                <a:spcPts val="8399"/>
              </a:lnSpc>
              <a:spcBef>
                <a:spcPct val="0"/>
              </a:spcBef>
            </a:pPr>
            <a:r>
              <a:rPr lang="en-US" sz="5999" dirty="0">
                <a:solidFill>
                  <a:srgbClr val="171616"/>
                </a:solidFill>
                <a:latin typeface="Raleway"/>
              </a:rPr>
              <a:t>Other</a:t>
            </a:r>
          </a:p>
        </p:txBody>
      </p:sp>
      <p:grpSp>
        <p:nvGrpSpPr>
          <p:cNvPr id="12" name="Group 12"/>
          <p:cNvGrpSpPr>
            <a:grpSpLocks noChangeAspect="1"/>
          </p:cNvGrpSpPr>
          <p:nvPr/>
        </p:nvGrpSpPr>
        <p:grpSpPr>
          <a:xfrm>
            <a:off x="60335" y="80446"/>
            <a:ext cx="1152415" cy="1152415"/>
            <a:chOff x="0" y="0"/>
            <a:chExt cx="2787650" cy="2787650"/>
          </a:xfrm>
        </p:grpSpPr>
        <p:sp>
          <p:nvSpPr>
            <p:cNvPr id="13" name="Freeform 1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sp>
        <p:nvSpPr>
          <p:cNvPr id="15" name="TextBox 8">
            <a:extLst>
              <a:ext uri="{FF2B5EF4-FFF2-40B4-BE49-F238E27FC236}">
                <a16:creationId xmlns:a16="http://schemas.microsoft.com/office/drawing/2014/main" id="{B3C2A95F-DB58-BE47-8714-3697A207C499}"/>
              </a:ext>
            </a:extLst>
          </p:cNvPr>
          <p:cNvSpPr txBox="1"/>
          <p:nvPr/>
        </p:nvSpPr>
        <p:spPr>
          <a:xfrm>
            <a:off x="7456663" y="2753097"/>
            <a:ext cx="4537114" cy="406458"/>
          </a:xfrm>
          <a:prstGeom prst="rect">
            <a:avLst/>
          </a:prstGeom>
        </p:spPr>
        <p:txBody>
          <a:bodyPr lIns="0" tIns="0" rIns="0" bIns="0" rtlCol="0" anchor="t">
            <a:spAutoFit/>
          </a:bodyPr>
          <a:lstStyle/>
          <a:p>
            <a:pPr>
              <a:lnSpc>
                <a:spcPts val="3359"/>
              </a:lnSpc>
            </a:pPr>
            <a:r>
              <a:rPr lang="en-US" sz="2399" dirty="0">
                <a:solidFill>
                  <a:srgbClr val="171616"/>
                </a:solidFill>
                <a:latin typeface="Open Sans Light Bold"/>
              </a:rPr>
              <a:t>Water Precinct</a:t>
            </a:r>
          </a:p>
        </p:txBody>
      </p:sp>
      <p:sp>
        <p:nvSpPr>
          <p:cNvPr id="16" name="TextBox 9">
            <a:extLst>
              <a:ext uri="{FF2B5EF4-FFF2-40B4-BE49-F238E27FC236}">
                <a16:creationId xmlns:a16="http://schemas.microsoft.com/office/drawing/2014/main" id="{8B092614-986A-164A-9905-562E34FF2546}"/>
              </a:ext>
            </a:extLst>
          </p:cNvPr>
          <p:cNvSpPr txBox="1"/>
          <p:nvPr/>
        </p:nvSpPr>
        <p:spPr>
          <a:xfrm>
            <a:off x="7456663" y="3393758"/>
            <a:ext cx="7859537" cy="2538259"/>
          </a:xfrm>
          <a:prstGeom prst="rect">
            <a:avLst/>
          </a:prstGeom>
        </p:spPr>
        <p:txBody>
          <a:bodyPr wrap="square" lIns="0" tIns="0" rIns="0" bIns="0" rtlCol="0" anchor="t">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The Jackson Water Precinct was established as a village district in 1972 after being purchased from the privately owned Jackson Water Company. The Precinct is a separate entity that manages the Jackson water district which serves the village area. It is managed by a Board and has its own budget. Any changes to the original bylaws need to be reviewed by the Selectman. </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en-US" sz="1600" dirty="0">
                <a:latin typeface="Open Sans" panose="020B0606030504020204" pitchFamily="34" charset="0"/>
                <a:ea typeface="Open Sans" panose="020B0606030504020204" pitchFamily="34" charset="0"/>
                <a:cs typeface="Open Sans" panose="020B0606030504020204" pitchFamily="34" charset="0"/>
              </a:rPr>
              <a:t>Potable and aesthetically pleasing water and adequate fire protection are essential to the village district of Jackson. For additional information: </a:t>
            </a:r>
            <a:r>
              <a:rPr lang="en-US" sz="1600" dirty="0">
                <a:latin typeface="Open Sans" panose="020B0606030504020204" pitchFamily="34" charset="0"/>
                <a:ea typeface="Open Sans" panose="020B0606030504020204" pitchFamily="34" charset="0"/>
                <a:cs typeface="Open Sans" panose="020B0606030504020204" pitchFamily="34" charset="0"/>
                <a:hlinkClick r:id="rId2"/>
              </a:rPr>
              <a:t>www.jackson-nh.org/jackson-water-precinct</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gn="ctr">
              <a:lnSpc>
                <a:spcPts val="2799"/>
              </a:lnSpc>
              <a:spcBef>
                <a:spcPct val="0"/>
              </a:spcBef>
            </a:pPr>
            <a:endParaRPr lang="en-US" sz="1600" dirty="0">
              <a:solidFill>
                <a:srgbClr val="17161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a:extLst>
              <a:ext uri="{FF2B5EF4-FFF2-40B4-BE49-F238E27FC236}">
                <a16:creationId xmlns:a16="http://schemas.microsoft.com/office/drawing/2014/main" id="{9719E7D1-39EC-6440-B450-708AE58BD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5238" y="1756356"/>
            <a:ext cx="5024192" cy="3768144"/>
          </a:xfrm>
          <a:prstGeom prst="rect">
            <a:avLst/>
          </a:prstGeom>
        </p:spPr>
      </p:pic>
      <p:pic>
        <p:nvPicPr>
          <p:cNvPr id="18" name="Picture 17">
            <a:extLst>
              <a:ext uri="{FF2B5EF4-FFF2-40B4-BE49-F238E27FC236}">
                <a16:creationId xmlns:a16="http://schemas.microsoft.com/office/drawing/2014/main" id="{9F7AF74C-308A-C14F-8E19-136E1A61C15C}"/>
              </a:ext>
            </a:extLst>
          </p:cNvPr>
          <p:cNvPicPr>
            <a:picLocks noChangeAspect="1"/>
          </p:cNvPicPr>
          <p:nvPr/>
        </p:nvPicPr>
        <p:blipFill rotWithShape="1">
          <a:blip r:embed="rId4">
            <a:extLst>
              <a:ext uri="{28A0092B-C50C-407E-A947-70E740481C1C}">
                <a14:useLocalDpi xmlns:a14="http://schemas.microsoft.com/office/drawing/2010/main" val="0"/>
              </a:ext>
            </a:extLst>
          </a:blip>
          <a:srcRect l="33190" r="19935"/>
          <a:stretch/>
        </p:blipFill>
        <p:spPr>
          <a:xfrm rot="5400000">
            <a:off x="2757274" y="4747881"/>
            <a:ext cx="3140120" cy="5024192"/>
          </a:xfrm>
          <a:prstGeom prst="rect">
            <a:avLst/>
          </a:prstGeom>
        </p:spPr>
      </p:pic>
    </p:spTree>
    <p:extLst>
      <p:ext uri="{BB962C8B-B14F-4D97-AF65-F5344CB8AC3E}">
        <p14:creationId xmlns:p14="http://schemas.microsoft.com/office/powerpoint/2010/main" val="695091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999826" y="1000127"/>
            <a:ext cx="16230604" cy="8229600"/>
            <a:chOff x="-6715" y="-6645"/>
            <a:chExt cx="3774617" cy="1913890"/>
          </a:xfrm>
        </p:grpSpPr>
        <p:sp>
          <p:nvSpPr>
            <p:cNvPr id="3" name="Freeform 3"/>
            <p:cNvSpPr/>
            <p:nvPr/>
          </p:nvSpPr>
          <p:spPr>
            <a:xfrm>
              <a:off x="-6715" y="-6645"/>
              <a:ext cx="3774617" cy="1913890"/>
            </a:xfrm>
            <a:custGeom>
              <a:avLst/>
              <a:gdLst/>
              <a:ahLst/>
              <a:cxnLst/>
              <a:rect l="l" t="t" r="r" b="b"/>
              <a:pathLst>
                <a:path w="3774617" h="1913890">
                  <a:moveTo>
                    <a:pt x="0" y="0"/>
                  </a:moveTo>
                  <a:lnTo>
                    <a:pt x="3774617" y="0"/>
                  </a:lnTo>
                  <a:lnTo>
                    <a:pt x="3774617" y="1913890"/>
                  </a:lnTo>
                  <a:lnTo>
                    <a:pt x="0" y="1913890"/>
                  </a:lnTo>
                  <a:close/>
                </a:path>
              </a:pathLst>
            </a:custGeom>
            <a:solidFill>
              <a:srgbClr val="FFFCF6"/>
            </a:solidFill>
          </p:spPr>
          <p:txBody>
            <a:bodyPr/>
            <a:lstStyle/>
            <a:p>
              <a:endParaRPr lang="en-US" dirty="0"/>
            </a:p>
          </p:txBody>
        </p:sp>
      </p:grpSp>
      <p:sp>
        <p:nvSpPr>
          <p:cNvPr id="4" name="TextBox 4"/>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sp>
        <p:nvSpPr>
          <p:cNvPr id="5" name="TextBox 5"/>
          <p:cNvSpPr txBox="1"/>
          <p:nvPr/>
        </p:nvSpPr>
        <p:spPr>
          <a:xfrm>
            <a:off x="5540929" y="2439879"/>
            <a:ext cx="7234968" cy="953445"/>
          </a:xfrm>
          <a:prstGeom prst="rect">
            <a:avLst/>
          </a:prstGeom>
        </p:spPr>
        <p:txBody>
          <a:bodyPr lIns="0" tIns="0" rIns="0" bIns="0" rtlCol="0" anchor="t">
            <a:spAutoFit/>
          </a:bodyPr>
          <a:lstStyle/>
          <a:p>
            <a:pPr algn="ctr">
              <a:lnSpc>
                <a:spcPts val="7238"/>
              </a:lnSpc>
              <a:spcBef>
                <a:spcPct val="0"/>
              </a:spcBef>
            </a:pPr>
            <a:r>
              <a:rPr lang="en-US" sz="5170">
                <a:solidFill>
                  <a:srgbClr val="171616"/>
                </a:solidFill>
                <a:latin typeface="Open Sans Bold"/>
              </a:rPr>
              <a:t>LEARN MORE</a:t>
            </a:r>
          </a:p>
        </p:txBody>
      </p:sp>
      <p:sp>
        <p:nvSpPr>
          <p:cNvPr id="6" name="TextBox 6"/>
          <p:cNvSpPr txBox="1"/>
          <p:nvPr/>
        </p:nvSpPr>
        <p:spPr>
          <a:xfrm>
            <a:off x="2057400" y="3467100"/>
            <a:ext cx="14202026" cy="1992122"/>
          </a:xfrm>
          <a:prstGeom prst="rect">
            <a:avLst/>
          </a:prstGeom>
        </p:spPr>
        <p:txBody>
          <a:bodyPr lIns="0" tIns="0" rIns="0" bIns="0" rtlCol="0" anchor="t">
            <a:spAutoFit/>
          </a:bodyPr>
          <a:lstStyle/>
          <a:p>
            <a:pPr algn="ctr">
              <a:lnSpc>
                <a:spcPts val="7279"/>
              </a:lnSpc>
            </a:pPr>
            <a:r>
              <a:rPr lang="en-US" sz="5199" dirty="0">
                <a:solidFill>
                  <a:srgbClr val="171616"/>
                </a:solidFill>
                <a:latin typeface="Open Sans"/>
              </a:rPr>
              <a:t>Visit us online at </a:t>
            </a:r>
          </a:p>
          <a:p>
            <a:pPr algn="ctr">
              <a:lnSpc>
                <a:spcPts val="7279"/>
              </a:lnSpc>
            </a:pPr>
            <a:r>
              <a:rPr lang="en-US" sz="5199" u="sng" dirty="0" err="1">
                <a:solidFill>
                  <a:srgbClr val="171616"/>
                </a:solidFill>
                <a:latin typeface="Open Sans"/>
                <a:hlinkClick r:id="rId2"/>
              </a:rPr>
              <a:t>jackson-nh.org</a:t>
            </a:r>
            <a:r>
              <a:rPr lang="en-US" sz="5199" u="sng" dirty="0">
                <a:solidFill>
                  <a:srgbClr val="171616"/>
                </a:solidFill>
                <a:latin typeface="Open Sans"/>
                <a:hlinkClick r:id="rId2"/>
              </a:rPr>
              <a:t>/facilities-committee</a:t>
            </a:r>
            <a:endParaRPr lang="en-US" sz="5199" u="sng" dirty="0">
              <a:solidFill>
                <a:srgbClr val="171616"/>
              </a:solidFill>
              <a:latin typeface="Open Sans"/>
            </a:endParaRPr>
          </a:p>
        </p:txBody>
      </p:sp>
      <p:grpSp>
        <p:nvGrpSpPr>
          <p:cNvPr id="7" name="Group 7"/>
          <p:cNvGrpSpPr>
            <a:grpSpLocks noChangeAspect="1"/>
          </p:cNvGrpSpPr>
          <p:nvPr/>
        </p:nvGrpSpPr>
        <p:grpSpPr>
          <a:xfrm>
            <a:off x="60335" y="80446"/>
            <a:ext cx="1152415" cy="1152415"/>
            <a:chOff x="0" y="0"/>
            <a:chExt cx="2787650" cy="2787650"/>
          </a:xfrm>
        </p:grpSpPr>
        <p:sp>
          <p:nvSpPr>
            <p:cNvPr id="8" name="Freeform 8"/>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sp>
        <p:nvSpPr>
          <p:cNvPr id="9" name="TextBox 8">
            <a:extLst>
              <a:ext uri="{FF2B5EF4-FFF2-40B4-BE49-F238E27FC236}">
                <a16:creationId xmlns:a16="http://schemas.microsoft.com/office/drawing/2014/main" id="{391FEE83-2065-5D4B-85B4-884178A0E244}"/>
              </a:ext>
            </a:extLst>
          </p:cNvPr>
          <p:cNvSpPr txBox="1"/>
          <p:nvPr/>
        </p:nvSpPr>
        <p:spPr>
          <a:xfrm>
            <a:off x="6605713" y="6635126"/>
            <a:ext cx="5105400" cy="1754326"/>
          </a:xfrm>
          <a:prstGeom prst="rect">
            <a:avLst/>
          </a:prstGeom>
          <a:noFill/>
        </p:spPr>
        <p:txBody>
          <a:bodyPr wrap="square" rtlCol="0">
            <a:spAutoFit/>
          </a:bodyPr>
          <a:lstStyle/>
          <a:p>
            <a:r>
              <a:rPr lang="en-US" b="1" dirty="0">
                <a:solidFill>
                  <a:srgbClr val="171616"/>
                </a:solidFill>
                <a:latin typeface="Open Sans"/>
              </a:rPr>
              <a:t>Additional Resources</a:t>
            </a:r>
          </a:p>
          <a:p>
            <a:r>
              <a:rPr lang="en-US" dirty="0">
                <a:solidFill>
                  <a:srgbClr val="171616"/>
                </a:solidFill>
                <a:latin typeface="Open Sans"/>
              </a:rPr>
              <a:t>Town Website: </a:t>
            </a:r>
            <a:r>
              <a:rPr lang="en-US" dirty="0">
                <a:solidFill>
                  <a:srgbClr val="171616"/>
                </a:solidFill>
                <a:latin typeface="Open Sans"/>
                <a:hlinkClick r:id="rId3"/>
              </a:rPr>
              <a:t>jackson-nh.org</a:t>
            </a:r>
            <a:endParaRPr lang="en-US" dirty="0">
              <a:solidFill>
                <a:srgbClr val="171616"/>
              </a:solidFill>
              <a:latin typeface="Open Sans"/>
            </a:endParaRPr>
          </a:p>
          <a:p>
            <a:r>
              <a:rPr lang="en-US" dirty="0">
                <a:solidFill>
                  <a:srgbClr val="171616"/>
                </a:solidFill>
                <a:latin typeface="Open Sans"/>
              </a:rPr>
              <a:t>E-news: </a:t>
            </a:r>
            <a:r>
              <a:rPr lang="en-US" dirty="0">
                <a:solidFill>
                  <a:srgbClr val="171616"/>
                </a:solidFill>
                <a:latin typeface="Open Sans"/>
                <a:hlinkClick r:id="rId4"/>
              </a:rPr>
              <a:t>Subscribe for town updates</a:t>
            </a:r>
            <a:endParaRPr lang="en-US" dirty="0">
              <a:solidFill>
                <a:srgbClr val="171616"/>
              </a:solidFill>
              <a:latin typeface="Open Sans"/>
            </a:endParaRPr>
          </a:p>
          <a:p>
            <a:r>
              <a:rPr lang="en-US" dirty="0">
                <a:solidFill>
                  <a:srgbClr val="171616"/>
                </a:solidFill>
                <a:latin typeface="Open Sans"/>
              </a:rPr>
              <a:t>Jackson Bridge: </a:t>
            </a:r>
            <a:r>
              <a:rPr lang="en-US" dirty="0">
                <a:solidFill>
                  <a:srgbClr val="171616"/>
                </a:solidFill>
                <a:latin typeface="Open Sans"/>
                <a:hlinkClick r:id="rId5"/>
              </a:rPr>
              <a:t>Join the community list serve</a:t>
            </a:r>
            <a:endParaRPr lang="en-US" dirty="0">
              <a:solidFill>
                <a:srgbClr val="171616"/>
              </a:solidFill>
              <a:latin typeface="Open Sans"/>
            </a:endParaRPr>
          </a:p>
          <a:p>
            <a:r>
              <a:rPr lang="en-US" dirty="0">
                <a:solidFill>
                  <a:srgbClr val="171616"/>
                </a:solidFill>
                <a:latin typeface="Open Sans"/>
              </a:rPr>
              <a:t>Jackson Flicks: </a:t>
            </a:r>
            <a:r>
              <a:rPr lang="en-US" dirty="0">
                <a:solidFill>
                  <a:srgbClr val="171616"/>
                </a:solidFill>
                <a:latin typeface="Open Sans"/>
                <a:hlinkClick r:id="rId6"/>
              </a:rPr>
              <a:t>Watch town meetings online</a:t>
            </a:r>
            <a:endParaRPr lang="en-US" dirty="0">
              <a:solidFill>
                <a:srgbClr val="171616"/>
              </a:solidFill>
              <a:latin typeface="Open Sans"/>
            </a:endParaRPr>
          </a:p>
          <a:p>
            <a:r>
              <a:rPr lang="en-US" dirty="0">
                <a:solidFill>
                  <a:srgbClr val="171616"/>
                </a:solidFill>
                <a:latin typeface="Open Sans"/>
              </a:rPr>
              <a:t>Town FAQ: </a:t>
            </a:r>
            <a:r>
              <a:rPr lang="en-US" dirty="0">
                <a:solidFill>
                  <a:srgbClr val="171616"/>
                </a:solidFill>
                <a:latin typeface="Open Sans"/>
                <a:hlinkClick r:id="rId7"/>
              </a:rPr>
              <a:t>Quick reference sheet for residents</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3774616" cy="1913890"/>
          </a:xfrm>
        </p:grpSpPr>
        <p:sp>
          <p:nvSpPr>
            <p:cNvPr id="3" name="Freeform 3"/>
            <p:cNvSpPr/>
            <p:nvPr/>
          </p:nvSpPr>
          <p:spPr>
            <a:xfrm>
              <a:off x="0" y="0"/>
              <a:ext cx="3774617" cy="1913890"/>
            </a:xfrm>
            <a:custGeom>
              <a:avLst/>
              <a:gdLst/>
              <a:ahLst/>
              <a:cxnLst/>
              <a:rect l="l" t="t" r="r" b="b"/>
              <a:pathLst>
                <a:path w="3774617" h="1913890">
                  <a:moveTo>
                    <a:pt x="0" y="0"/>
                  </a:moveTo>
                  <a:lnTo>
                    <a:pt x="3774617" y="0"/>
                  </a:lnTo>
                  <a:lnTo>
                    <a:pt x="3774617" y="1913890"/>
                  </a:lnTo>
                  <a:lnTo>
                    <a:pt x="0" y="1913890"/>
                  </a:lnTo>
                  <a:close/>
                </a:path>
              </a:pathLst>
            </a:custGeom>
            <a:solidFill>
              <a:srgbClr val="FFFCF6"/>
            </a:solidFill>
          </p:spPr>
        </p:sp>
      </p:grpSp>
      <p:sp>
        <p:nvSpPr>
          <p:cNvPr id="4" name="TextBox 4"/>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sp>
        <p:nvSpPr>
          <p:cNvPr id="5" name="TextBox 5"/>
          <p:cNvSpPr txBox="1"/>
          <p:nvPr/>
        </p:nvSpPr>
        <p:spPr>
          <a:xfrm>
            <a:off x="5526516" y="4662491"/>
            <a:ext cx="7234968" cy="866768"/>
          </a:xfrm>
          <a:prstGeom prst="rect">
            <a:avLst/>
          </a:prstGeom>
        </p:spPr>
        <p:txBody>
          <a:bodyPr lIns="0" tIns="0" rIns="0" bIns="0" rtlCol="0" anchor="t">
            <a:spAutoFit/>
          </a:bodyPr>
          <a:lstStyle/>
          <a:p>
            <a:pPr algn="ctr">
              <a:lnSpc>
                <a:spcPts val="7238"/>
              </a:lnSpc>
              <a:spcBef>
                <a:spcPct val="0"/>
              </a:spcBef>
            </a:pPr>
            <a:r>
              <a:rPr lang="en-US" sz="5170">
                <a:solidFill>
                  <a:srgbClr val="171616"/>
                </a:solidFill>
                <a:latin typeface="Open Sans Bold"/>
              </a:rPr>
              <a:t>BUILDINGS </a:t>
            </a:r>
          </a:p>
        </p:txBody>
      </p:sp>
      <p:grpSp>
        <p:nvGrpSpPr>
          <p:cNvPr id="6" name="Group 6"/>
          <p:cNvGrpSpPr>
            <a:grpSpLocks noChangeAspect="1"/>
          </p:cNvGrpSpPr>
          <p:nvPr/>
        </p:nvGrpSpPr>
        <p:grpSpPr>
          <a:xfrm>
            <a:off x="60335" y="80446"/>
            <a:ext cx="1152415" cy="1152415"/>
            <a:chOff x="0" y="0"/>
            <a:chExt cx="2787650" cy="2787650"/>
          </a:xfrm>
        </p:grpSpPr>
        <p:sp>
          <p:nvSpPr>
            <p:cNvPr id="7" name="Freeform 7"/>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9801590" y="1403738"/>
            <a:ext cx="8486410" cy="5143500"/>
            <a:chOff x="0" y="0"/>
            <a:chExt cx="11315214" cy="6858000"/>
          </a:xfrm>
        </p:grpSpPr>
        <p:pic>
          <p:nvPicPr>
            <p:cNvPr id="3" name="Picture 3"/>
            <p:cNvPicPr>
              <a:picLocks noChangeAspect="1"/>
            </p:cNvPicPr>
            <p:nvPr/>
          </p:nvPicPr>
          <p:blipFill>
            <a:blip r:embed="rId2"/>
            <a:srcRect t="9594" b="9594"/>
            <a:stretch>
              <a:fillRect/>
            </a:stretch>
          </p:blipFill>
          <p:spPr>
            <a:xfrm>
              <a:off x="0" y="0"/>
              <a:ext cx="11315214" cy="6858000"/>
            </a:xfrm>
            <a:prstGeom prst="rect">
              <a:avLst/>
            </a:prstGeom>
          </p:spPr>
        </p:pic>
      </p:grpSp>
      <p:grpSp>
        <p:nvGrpSpPr>
          <p:cNvPr id="4" name="Group 4"/>
          <p:cNvGrpSpPr/>
          <p:nvPr/>
        </p:nvGrpSpPr>
        <p:grpSpPr>
          <a:xfrm>
            <a:off x="12716724" y="6701407"/>
            <a:ext cx="3951255" cy="1631488"/>
            <a:chOff x="0" y="0"/>
            <a:chExt cx="5268341" cy="2175318"/>
          </a:xfrm>
        </p:grpSpPr>
        <p:pic>
          <p:nvPicPr>
            <p:cNvPr id="5" name="Picture 5"/>
            <p:cNvPicPr>
              <a:picLocks noChangeAspect="1"/>
            </p:cNvPicPr>
            <p:nvPr/>
          </p:nvPicPr>
          <p:blipFill>
            <a:blip r:embed="rId3"/>
            <a:srcRect l="14494" t="62206" r="3265" b="12325"/>
            <a:stretch>
              <a:fillRect/>
            </a:stretch>
          </p:blipFill>
          <p:spPr>
            <a:xfrm>
              <a:off x="0" y="0"/>
              <a:ext cx="5268341" cy="2175318"/>
            </a:xfrm>
            <a:prstGeom prst="rect">
              <a:avLst/>
            </a:prstGeom>
          </p:spPr>
        </p:pic>
      </p:grpSp>
      <p:sp>
        <p:nvSpPr>
          <p:cNvPr id="6" name="TextBox 6"/>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sp>
        <p:nvSpPr>
          <p:cNvPr id="7" name="TextBox 7"/>
          <p:cNvSpPr txBox="1"/>
          <p:nvPr/>
        </p:nvSpPr>
        <p:spPr>
          <a:xfrm>
            <a:off x="2064768" y="1289438"/>
            <a:ext cx="5608462" cy="1019176"/>
          </a:xfrm>
          <a:prstGeom prst="rect">
            <a:avLst/>
          </a:prstGeom>
        </p:spPr>
        <p:txBody>
          <a:bodyPr lIns="0" tIns="0" rIns="0" bIns="0" rtlCol="0" anchor="t">
            <a:spAutoFit/>
          </a:bodyPr>
          <a:lstStyle/>
          <a:p>
            <a:pPr>
              <a:lnSpc>
                <a:spcPts val="8399"/>
              </a:lnSpc>
              <a:spcBef>
                <a:spcPct val="0"/>
              </a:spcBef>
            </a:pPr>
            <a:r>
              <a:rPr lang="en-US" sz="5999">
                <a:solidFill>
                  <a:srgbClr val="171616"/>
                </a:solidFill>
                <a:latin typeface="Raleway"/>
              </a:rPr>
              <a:t>Town Office</a:t>
            </a:r>
          </a:p>
        </p:txBody>
      </p:sp>
      <p:sp>
        <p:nvSpPr>
          <p:cNvPr id="8" name="TextBox 8"/>
          <p:cNvSpPr txBox="1"/>
          <p:nvPr/>
        </p:nvSpPr>
        <p:spPr>
          <a:xfrm>
            <a:off x="2064768" y="3754518"/>
            <a:ext cx="5951111" cy="1675139"/>
          </a:xfrm>
          <a:prstGeom prst="rect">
            <a:avLst/>
          </a:prstGeom>
        </p:spPr>
        <p:txBody>
          <a:bodyPr lIns="0" tIns="0" rIns="0" bIns="0" rtlCol="0" anchor="t">
            <a:spAutoFit/>
          </a:bodyPr>
          <a:lstStyle/>
          <a:p>
            <a:pPr>
              <a:lnSpc>
                <a:spcPts val="2239"/>
              </a:lnSpc>
              <a:spcBef>
                <a:spcPct val="0"/>
              </a:spcBef>
            </a:pPr>
            <a:r>
              <a:rPr lang="en-US" sz="1599" dirty="0">
                <a:solidFill>
                  <a:srgbClr val="171616"/>
                </a:solidFill>
                <a:latin typeface="Open Sans"/>
              </a:rPr>
              <a:t>The Jackson Town Office building is located at 54 Main Street. Here, you will find It houses the municipal functions for the town, including the physical location of the police station. </a:t>
            </a:r>
          </a:p>
          <a:p>
            <a:pPr>
              <a:lnSpc>
                <a:spcPts val="2239"/>
              </a:lnSpc>
              <a:spcBef>
                <a:spcPct val="0"/>
              </a:spcBef>
            </a:pPr>
            <a:endParaRPr lang="en-US" sz="1599" dirty="0">
              <a:solidFill>
                <a:srgbClr val="171616"/>
              </a:solidFill>
              <a:latin typeface="Open Sans"/>
            </a:endParaRPr>
          </a:p>
          <a:p>
            <a:pPr>
              <a:lnSpc>
                <a:spcPts val="2239"/>
              </a:lnSpc>
              <a:spcBef>
                <a:spcPct val="0"/>
              </a:spcBef>
            </a:pPr>
            <a:r>
              <a:rPr lang="en-US" sz="1599" dirty="0">
                <a:solidFill>
                  <a:srgbClr val="171616"/>
                </a:solidFill>
                <a:latin typeface="Open Sans"/>
              </a:rPr>
              <a:t>The Town Office and Library share a 34.5 acre lot, of which most is undeveloped.</a:t>
            </a:r>
          </a:p>
        </p:txBody>
      </p:sp>
      <p:sp>
        <p:nvSpPr>
          <p:cNvPr id="9" name="TextBox 9"/>
          <p:cNvSpPr txBox="1"/>
          <p:nvPr/>
        </p:nvSpPr>
        <p:spPr>
          <a:xfrm>
            <a:off x="2064768" y="3090473"/>
            <a:ext cx="5951111" cy="339725"/>
          </a:xfrm>
          <a:prstGeom prst="rect">
            <a:avLst/>
          </a:prstGeom>
        </p:spPr>
        <p:txBody>
          <a:bodyPr lIns="0" tIns="0" rIns="0" bIns="0" rtlCol="0" anchor="t">
            <a:spAutoFit/>
          </a:bodyPr>
          <a:lstStyle/>
          <a:p>
            <a:pPr>
              <a:lnSpc>
                <a:spcPts val="2799"/>
              </a:lnSpc>
              <a:spcBef>
                <a:spcPct val="0"/>
              </a:spcBef>
            </a:pPr>
            <a:r>
              <a:rPr lang="en-US" sz="1999">
                <a:solidFill>
                  <a:srgbClr val="171616"/>
                </a:solidFill>
                <a:latin typeface="Open Sans Bold"/>
              </a:rPr>
              <a:t>Current Use</a:t>
            </a:r>
          </a:p>
        </p:txBody>
      </p:sp>
      <p:sp>
        <p:nvSpPr>
          <p:cNvPr id="10" name="TextBox 10"/>
          <p:cNvSpPr txBox="1"/>
          <p:nvPr/>
        </p:nvSpPr>
        <p:spPr>
          <a:xfrm>
            <a:off x="2064768" y="2270514"/>
            <a:ext cx="5951111" cy="339725"/>
          </a:xfrm>
          <a:prstGeom prst="rect">
            <a:avLst/>
          </a:prstGeom>
        </p:spPr>
        <p:txBody>
          <a:bodyPr lIns="0" tIns="0" rIns="0" bIns="0" rtlCol="0" anchor="t">
            <a:spAutoFit/>
          </a:bodyPr>
          <a:lstStyle/>
          <a:p>
            <a:pPr>
              <a:lnSpc>
                <a:spcPts val="2799"/>
              </a:lnSpc>
              <a:spcBef>
                <a:spcPct val="0"/>
              </a:spcBef>
            </a:pPr>
            <a:r>
              <a:rPr lang="en-US" sz="1999" dirty="0">
                <a:solidFill>
                  <a:srgbClr val="171616"/>
                </a:solidFill>
                <a:latin typeface="Open Sans Bold"/>
              </a:rPr>
              <a:t>R14-8 </a:t>
            </a:r>
            <a:r>
              <a:rPr lang="en-US" sz="1999" u="sng" dirty="0">
                <a:solidFill>
                  <a:srgbClr val="171616"/>
                </a:solidFill>
                <a:latin typeface="Open Sans Bold"/>
                <a:hlinkClick r:id="rId4"/>
              </a:rPr>
              <a:t>(View on a map)</a:t>
            </a:r>
            <a:endParaRPr lang="en-US" sz="1999" u="sng" dirty="0">
              <a:solidFill>
                <a:srgbClr val="171616"/>
              </a:solidFill>
              <a:latin typeface="Open Sans Bold"/>
            </a:endParaRPr>
          </a:p>
        </p:txBody>
      </p:sp>
      <p:grpSp>
        <p:nvGrpSpPr>
          <p:cNvPr id="11" name="Group 11"/>
          <p:cNvGrpSpPr/>
          <p:nvPr/>
        </p:nvGrpSpPr>
        <p:grpSpPr>
          <a:xfrm>
            <a:off x="9801590" y="6701407"/>
            <a:ext cx="2623185" cy="1631488"/>
            <a:chOff x="0" y="0"/>
            <a:chExt cx="3497580" cy="2175318"/>
          </a:xfrm>
        </p:grpSpPr>
        <p:grpSp>
          <p:nvGrpSpPr>
            <p:cNvPr id="12" name="Group 12"/>
            <p:cNvGrpSpPr/>
            <p:nvPr/>
          </p:nvGrpSpPr>
          <p:grpSpPr>
            <a:xfrm>
              <a:off x="0" y="0"/>
              <a:ext cx="3497580" cy="2175318"/>
              <a:chOff x="0" y="0"/>
              <a:chExt cx="1913890" cy="1190343"/>
            </a:xfrm>
          </p:grpSpPr>
          <p:sp>
            <p:nvSpPr>
              <p:cNvPr id="13" name="Freeform 13"/>
              <p:cNvSpPr/>
              <p:nvPr/>
            </p:nvSpPr>
            <p:spPr>
              <a:xfrm>
                <a:off x="0" y="0"/>
                <a:ext cx="1913890" cy="1190343"/>
              </a:xfrm>
              <a:custGeom>
                <a:avLst/>
                <a:gdLst/>
                <a:ahLst/>
                <a:cxnLst/>
                <a:rect l="l" t="t" r="r" b="b"/>
                <a:pathLst>
                  <a:path w="1913890" h="1190343">
                    <a:moveTo>
                      <a:pt x="1789430" y="1190343"/>
                    </a:moveTo>
                    <a:lnTo>
                      <a:pt x="124460" y="1190343"/>
                    </a:lnTo>
                    <a:cubicBezTo>
                      <a:pt x="55880" y="1190343"/>
                      <a:pt x="0" y="1134463"/>
                      <a:pt x="0" y="1065883"/>
                    </a:cubicBezTo>
                    <a:lnTo>
                      <a:pt x="0" y="124460"/>
                    </a:lnTo>
                    <a:cubicBezTo>
                      <a:pt x="0" y="55880"/>
                      <a:pt x="55880" y="0"/>
                      <a:pt x="124460" y="0"/>
                    </a:cubicBezTo>
                    <a:lnTo>
                      <a:pt x="1789430" y="0"/>
                    </a:lnTo>
                    <a:cubicBezTo>
                      <a:pt x="1858010" y="0"/>
                      <a:pt x="1913890" y="55880"/>
                      <a:pt x="1913890" y="124460"/>
                    </a:cubicBezTo>
                    <a:lnTo>
                      <a:pt x="1913890" y="1065883"/>
                    </a:lnTo>
                    <a:cubicBezTo>
                      <a:pt x="1913890" y="1134463"/>
                      <a:pt x="1858010" y="1190343"/>
                      <a:pt x="1789430" y="1190343"/>
                    </a:cubicBezTo>
                    <a:close/>
                  </a:path>
                </a:pathLst>
              </a:custGeom>
              <a:solidFill>
                <a:srgbClr val="DDD0BC"/>
              </a:solidFill>
            </p:spPr>
          </p:sp>
        </p:grpSp>
        <p:sp>
          <p:nvSpPr>
            <p:cNvPr id="14" name="TextBox 14"/>
            <p:cNvSpPr txBox="1"/>
            <p:nvPr/>
          </p:nvSpPr>
          <p:spPr>
            <a:xfrm>
              <a:off x="392967" y="91979"/>
              <a:ext cx="2711648" cy="2015082"/>
            </a:xfrm>
            <a:prstGeom prst="rect">
              <a:avLst/>
            </a:prstGeom>
          </p:spPr>
          <p:txBody>
            <a:bodyPr lIns="0" tIns="0" rIns="0" bIns="0" rtlCol="0" anchor="t">
              <a:spAutoFit/>
            </a:bodyPr>
            <a:lstStyle/>
            <a:p>
              <a:pPr algn="just">
                <a:lnSpc>
                  <a:spcPts val="1679"/>
                </a:lnSpc>
              </a:pPr>
              <a:r>
                <a:rPr lang="en-US" sz="1200" dirty="0">
                  <a:solidFill>
                    <a:srgbClr val="171616"/>
                  </a:solidFill>
                  <a:latin typeface="Canva Sans Bold"/>
                </a:rPr>
                <a:t>Contact</a:t>
              </a:r>
            </a:p>
            <a:p>
              <a:pPr algn="just">
                <a:lnSpc>
                  <a:spcPts val="1679"/>
                </a:lnSpc>
              </a:pPr>
              <a:r>
                <a:rPr lang="en-US" sz="1200" dirty="0">
                  <a:solidFill>
                    <a:srgbClr val="171616"/>
                  </a:solidFill>
                  <a:latin typeface="Canva Sans"/>
                </a:rPr>
                <a:t>website: </a:t>
              </a:r>
              <a:r>
                <a:rPr lang="en-US" sz="1200" u="sng" dirty="0" err="1">
                  <a:solidFill>
                    <a:srgbClr val="171616"/>
                  </a:solidFill>
                  <a:latin typeface="Canva Sans Italics"/>
                  <a:hlinkClick r:id="rId5"/>
                </a:rPr>
                <a:t>jackson-nh.org</a:t>
              </a:r>
              <a:endParaRPr lang="en-US" sz="1200" u="sng" dirty="0">
                <a:solidFill>
                  <a:srgbClr val="171616"/>
                </a:solidFill>
                <a:latin typeface="Canva Sans Italics"/>
              </a:endParaRPr>
            </a:p>
            <a:p>
              <a:pPr algn="just">
                <a:lnSpc>
                  <a:spcPts val="1679"/>
                </a:lnSpc>
              </a:pPr>
              <a:r>
                <a:rPr lang="en-US" sz="1200" dirty="0">
                  <a:solidFill>
                    <a:srgbClr val="171616"/>
                  </a:solidFill>
                  <a:latin typeface="Canva Sans"/>
                </a:rPr>
                <a:t>phone:    603-383-4223</a:t>
              </a:r>
            </a:p>
            <a:p>
              <a:pPr algn="just">
                <a:lnSpc>
                  <a:spcPts val="1679"/>
                </a:lnSpc>
              </a:pPr>
              <a:endParaRPr lang="en-US" sz="1200" dirty="0">
                <a:solidFill>
                  <a:srgbClr val="171616"/>
                </a:solidFill>
                <a:latin typeface="Canva Sans"/>
              </a:endParaRPr>
            </a:p>
            <a:p>
              <a:pPr algn="just">
                <a:lnSpc>
                  <a:spcPts val="1679"/>
                </a:lnSpc>
              </a:pPr>
              <a:r>
                <a:rPr lang="en-US" sz="1200" dirty="0">
                  <a:solidFill>
                    <a:srgbClr val="171616"/>
                  </a:solidFill>
                  <a:latin typeface="Canva Sans"/>
                </a:rPr>
                <a:t>website: </a:t>
              </a:r>
              <a:r>
                <a:rPr lang="en-US" sz="1200" u="sng" dirty="0">
                  <a:solidFill>
                    <a:srgbClr val="171616"/>
                  </a:solidFill>
                  <a:latin typeface="Canva Sans Italics"/>
                  <a:hlinkClick r:id="rId6"/>
                </a:rPr>
                <a:t>Police Department</a:t>
              </a:r>
              <a:endParaRPr lang="en-US" sz="1200" u="sng" dirty="0">
                <a:solidFill>
                  <a:srgbClr val="171616"/>
                </a:solidFill>
                <a:latin typeface="Canva Sans Italics"/>
              </a:endParaRPr>
            </a:p>
            <a:p>
              <a:pPr algn="just">
                <a:lnSpc>
                  <a:spcPts val="1679"/>
                </a:lnSpc>
              </a:pPr>
              <a:r>
                <a:rPr lang="en-US" sz="1200" dirty="0">
                  <a:solidFill>
                    <a:srgbClr val="171616"/>
                  </a:solidFill>
                  <a:latin typeface="Canva Sans"/>
                </a:rPr>
                <a:t>phone: 603-383-9292</a:t>
              </a:r>
            </a:p>
            <a:p>
              <a:pPr algn="just">
                <a:lnSpc>
                  <a:spcPts val="1679"/>
                </a:lnSpc>
              </a:pPr>
              <a:r>
                <a:rPr lang="en-US" sz="1200" dirty="0">
                  <a:solidFill>
                    <a:srgbClr val="171616"/>
                  </a:solidFill>
                  <a:latin typeface="Canva Sans"/>
                </a:rPr>
                <a:t>emergency: 911</a:t>
              </a:r>
            </a:p>
          </p:txBody>
        </p:sp>
      </p:grpSp>
      <p:grpSp>
        <p:nvGrpSpPr>
          <p:cNvPr id="15" name="Group 15"/>
          <p:cNvGrpSpPr>
            <a:grpSpLocks noChangeAspect="1"/>
          </p:cNvGrpSpPr>
          <p:nvPr/>
        </p:nvGrpSpPr>
        <p:grpSpPr>
          <a:xfrm>
            <a:off x="60335" y="80446"/>
            <a:ext cx="1152415" cy="1152415"/>
            <a:chOff x="0" y="0"/>
            <a:chExt cx="2787650" cy="2787650"/>
          </a:xfrm>
        </p:grpSpPr>
        <p:sp>
          <p:nvSpPr>
            <p:cNvPr id="16" name="Freeform 16"/>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1087100" y="1028700"/>
            <a:ext cx="6172200" cy="8229600"/>
          </a:xfrm>
          <a:prstGeom prst="rect">
            <a:avLst/>
          </a:prstGeom>
        </p:spPr>
      </p:pic>
      <p:sp>
        <p:nvSpPr>
          <p:cNvPr id="3" name="TextBox 3"/>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sp>
        <p:nvSpPr>
          <p:cNvPr id="4" name="TextBox 4"/>
          <p:cNvSpPr txBox="1"/>
          <p:nvPr/>
        </p:nvSpPr>
        <p:spPr>
          <a:xfrm>
            <a:off x="2064768" y="1289438"/>
            <a:ext cx="5608462" cy="1019176"/>
          </a:xfrm>
          <a:prstGeom prst="rect">
            <a:avLst/>
          </a:prstGeom>
        </p:spPr>
        <p:txBody>
          <a:bodyPr lIns="0" tIns="0" rIns="0" bIns="0" rtlCol="0" anchor="t">
            <a:spAutoFit/>
          </a:bodyPr>
          <a:lstStyle/>
          <a:p>
            <a:pPr>
              <a:lnSpc>
                <a:spcPts val="8399"/>
              </a:lnSpc>
              <a:spcBef>
                <a:spcPct val="0"/>
              </a:spcBef>
            </a:pPr>
            <a:r>
              <a:rPr lang="en-US" sz="5999">
                <a:solidFill>
                  <a:srgbClr val="171616"/>
                </a:solidFill>
                <a:latin typeface="Raleway"/>
              </a:rPr>
              <a:t>Library</a:t>
            </a:r>
          </a:p>
        </p:txBody>
      </p:sp>
      <p:sp>
        <p:nvSpPr>
          <p:cNvPr id="5" name="TextBox 5"/>
          <p:cNvSpPr txBox="1"/>
          <p:nvPr/>
        </p:nvSpPr>
        <p:spPr>
          <a:xfrm>
            <a:off x="2064768" y="3754518"/>
            <a:ext cx="5951111" cy="4496487"/>
          </a:xfrm>
          <a:prstGeom prst="rect">
            <a:avLst/>
          </a:prstGeom>
        </p:spPr>
        <p:txBody>
          <a:bodyPr lIns="0" tIns="0" rIns="0" bIns="0" rtlCol="0" anchor="t">
            <a:spAutoFit/>
          </a:bodyPr>
          <a:lstStyle/>
          <a:p>
            <a:pPr>
              <a:lnSpc>
                <a:spcPts val="2239"/>
              </a:lnSpc>
            </a:pPr>
            <a:r>
              <a:rPr lang="en-US" sz="1599" dirty="0">
                <a:solidFill>
                  <a:srgbClr val="171616"/>
                </a:solidFill>
                <a:latin typeface="Open Sans"/>
              </a:rPr>
              <a:t>The Jackson Public Library is located at 52 Main Street (on the same lot as the town offices and police station).</a:t>
            </a:r>
          </a:p>
          <a:p>
            <a:pPr>
              <a:lnSpc>
                <a:spcPts val="2239"/>
              </a:lnSpc>
            </a:pPr>
            <a:endParaRPr lang="en-US" sz="1599" dirty="0">
              <a:solidFill>
                <a:srgbClr val="171616"/>
              </a:solidFill>
              <a:latin typeface="Open Sans"/>
            </a:endParaRPr>
          </a:p>
          <a:p>
            <a:pPr>
              <a:lnSpc>
                <a:spcPts val="2239"/>
              </a:lnSpc>
            </a:pPr>
            <a:r>
              <a:rPr lang="en-US" sz="1599" dirty="0">
                <a:solidFill>
                  <a:srgbClr val="171616"/>
                </a:solidFill>
                <a:latin typeface="Open Sans"/>
              </a:rPr>
              <a:t>The building is a restoration of the Old </a:t>
            </a:r>
            <a:r>
              <a:rPr lang="en-US" sz="1599" dirty="0" err="1">
                <a:solidFill>
                  <a:srgbClr val="171616"/>
                </a:solidFill>
                <a:latin typeface="Open Sans"/>
              </a:rPr>
              <a:t>Trickey</a:t>
            </a:r>
            <a:r>
              <a:rPr lang="en-US" sz="1599" dirty="0">
                <a:solidFill>
                  <a:srgbClr val="171616"/>
                </a:solidFill>
                <a:latin typeface="Open Sans"/>
              </a:rPr>
              <a:t> Barn, which was dismantled and moved from its former location where the Whitney Community Center now stands. It was reconstructed and repurposed as the current Jackson Public Library in 2010.</a:t>
            </a:r>
          </a:p>
          <a:p>
            <a:pPr>
              <a:lnSpc>
                <a:spcPts val="2239"/>
              </a:lnSpc>
            </a:pPr>
            <a:endParaRPr lang="en-US" sz="1599" dirty="0">
              <a:solidFill>
                <a:srgbClr val="171616"/>
              </a:solidFill>
              <a:latin typeface="Open Sans"/>
            </a:endParaRPr>
          </a:p>
          <a:p>
            <a:pPr>
              <a:lnSpc>
                <a:spcPts val="2239"/>
              </a:lnSpc>
            </a:pPr>
            <a:r>
              <a:rPr lang="en-US" sz="1599" dirty="0">
                <a:latin typeface="Open Sans"/>
              </a:rPr>
              <a:t>The library has a large patio space in the rear with seating for patrons and group meetings, in addition to a tent for seasonal outdoor events. </a:t>
            </a:r>
          </a:p>
          <a:p>
            <a:pPr>
              <a:lnSpc>
                <a:spcPts val="2239"/>
              </a:lnSpc>
            </a:pPr>
            <a:endParaRPr lang="en-US" sz="1599" dirty="0">
              <a:solidFill>
                <a:srgbClr val="171616"/>
              </a:solidFill>
              <a:latin typeface="Open Sans"/>
            </a:endParaRPr>
          </a:p>
          <a:p>
            <a:pPr>
              <a:lnSpc>
                <a:spcPts val="2239"/>
              </a:lnSpc>
            </a:pPr>
            <a:r>
              <a:rPr lang="en-US" sz="1599" dirty="0">
                <a:solidFill>
                  <a:srgbClr val="171616"/>
                </a:solidFill>
                <a:latin typeface="Open Sans"/>
              </a:rPr>
              <a:t>The library collection was previously housed in the building located at 125 Main Street.</a:t>
            </a:r>
          </a:p>
          <a:p>
            <a:pPr>
              <a:lnSpc>
                <a:spcPts val="2239"/>
              </a:lnSpc>
            </a:pPr>
            <a:endParaRPr lang="en-US" sz="1599" dirty="0">
              <a:solidFill>
                <a:srgbClr val="171616"/>
              </a:solidFill>
              <a:latin typeface="Open Sans"/>
            </a:endParaRPr>
          </a:p>
          <a:p>
            <a:pPr>
              <a:lnSpc>
                <a:spcPts val="2239"/>
              </a:lnSpc>
              <a:spcBef>
                <a:spcPct val="0"/>
              </a:spcBef>
            </a:pPr>
            <a:r>
              <a:rPr lang="en-US" sz="1599" dirty="0">
                <a:solidFill>
                  <a:srgbClr val="171616"/>
                </a:solidFill>
                <a:latin typeface="Open Sans"/>
              </a:rPr>
              <a:t>For more information, go to </a:t>
            </a:r>
            <a:r>
              <a:rPr lang="en-US" sz="1599" dirty="0" err="1">
                <a:solidFill>
                  <a:srgbClr val="171616"/>
                </a:solidFill>
                <a:latin typeface="Open Sans"/>
              </a:rPr>
              <a:t>jacksonlibrary.org</a:t>
            </a:r>
            <a:r>
              <a:rPr lang="en-US" sz="1599" dirty="0">
                <a:solidFill>
                  <a:srgbClr val="171616"/>
                </a:solidFill>
                <a:latin typeface="Open Sans"/>
              </a:rPr>
              <a:t>.</a:t>
            </a:r>
          </a:p>
        </p:txBody>
      </p:sp>
      <p:sp>
        <p:nvSpPr>
          <p:cNvPr id="6" name="TextBox 6"/>
          <p:cNvSpPr txBox="1"/>
          <p:nvPr/>
        </p:nvSpPr>
        <p:spPr>
          <a:xfrm>
            <a:off x="2064768" y="3090473"/>
            <a:ext cx="5951111" cy="339725"/>
          </a:xfrm>
          <a:prstGeom prst="rect">
            <a:avLst/>
          </a:prstGeom>
        </p:spPr>
        <p:txBody>
          <a:bodyPr lIns="0" tIns="0" rIns="0" bIns="0" rtlCol="0" anchor="t">
            <a:spAutoFit/>
          </a:bodyPr>
          <a:lstStyle/>
          <a:p>
            <a:pPr>
              <a:lnSpc>
                <a:spcPts val="2799"/>
              </a:lnSpc>
              <a:spcBef>
                <a:spcPct val="0"/>
              </a:spcBef>
            </a:pPr>
            <a:r>
              <a:rPr lang="en-US" sz="1999">
                <a:solidFill>
                  <a:srgbClr val="171616"/>
                </a:solidFill>
                <a:latin typeface="Open Sans Bold"/>
              </a:rPr>
              <a:t>Current Use</a:t>
            </a:r>
          </a:p>
        </p:txBody>
      </p:sp>
      <p:sp>
        <p:nvSpPr>
          <p:cNvPr id="7" name="TextBox 7"/>
          <p:cNvSpPr txBox="1"/>
          <p:nvPr/>
        </p:nvSpPr>
        <p:spPr>
          <a:xfrm>
            <a:off x="2064768" y="2270514"/>
            <a:ext cx="5951111" cy="339725"/>
          </a:xfrm>
          <a:prstGeom prst="rect">
            <a:avLst/>
          </a:prstGeom>
        </p:spPr>
        <p:txBody>
          <a:bodyPr lIns="0" tIns="0" rIns="0" bIns="0" rtlCol="0" anchor="t">
            <a:spAutoFit/>
          </a:bodyPr>
          <a:lstStyle/>
          <a:p>
            <a:pPr>
              <a:lnSpc>
                <a:spcPts val="2799"/>
              </a:lnSpc>
              <a:spcBef>
                <a:spcPct val="0"/>
              </a:spcBef>
            </a:pPr>
            <a:r>
              <a:rPr lang="en-US" sz="1999" dirty="0">
                <a:solidFill>
                  <a:srgbClr val="171616"/>
                </a:solidFill>
                <a:latin typeface="Open Sans Bold"/>
              </a:rPr>
              <a:t>R14-8 </a:t>
            </a:r>
            <a:r>
              <a:rPr lang="en-US" sz="1999" dirty="0">
                <a:solidFill>
                  <a:srgbClr val="171616"/>
                </a:solidFill>
                <a:latin typeface="Open Sans Bold"/>
                <a:hlinkClick r:id="rId3"/>
              </a:rPr>
              <a:t>(View on a map)</a:t>
            </a:r>
            <a:endParaRPr lang="en-US" sz="1999" dirty="0">
              <a:solidFill>
                <a:srgbClr val="171616"/>
              </a:solidFill>
              <a:latin typeface="Open Sans Bold"/>
            </a:endParaRPr>
          </a:p>
        </p:txBody>
      </p:sp>
      <p:grpSp>
        <p:nvGrpSpPr>
          <p:cNvPr id="8" name="Group 8"/>
          <p:cNvGrpSpPr>
            <a:grpSpLocks noChangeAspect="1"/>
          </p:cNvGrpSpPr>
          <p:nvPr/>
        </p:nvGrpSpPr>
        <p:grpSpPr>
          <a:xfrm>
            <a:off x="60335" y="80446"/>
            <a:ext cx="1152415" cy="1152415"/>
            <a:chOff x="0" y="0"/>
            <a:chExt cx="2787650" cy="2787650"/>
          </a:xfrm>
        </p:grpSpPr>
        <p:sp>
          <p:nvSpPr>
            <p:cNvPr id="9" name="Freeform 9"/>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grpSp>
        <p:nvGrpSpPr>
          <p:cNvPr id="10" name="Group 10"/>
          <p:cNvGrpSpPr/>
          <p:nvPr/>
        </p:nvGrpSpPr>
        <p:grpSpPr>
          <a:xfrm>
            <a:off x="14537860" y="8280163"/>
            <a:ext cx="2623185" cy="793288"/>
            <a:chOff x="0" y="0"/>
            <a:chExt cx="3497580" cy="1057718"/>
          </a:xfrm>
        </p:grpSpPr>
        <p:grpSp>
          <p:nvGrpSpPr>
            <p:cNvPr id="11" name="Group 11"/>
            <p:cNvGrpSpPr/>
            <p:nvPr/>
          </p:nvGrpSpPr>
          <p:grpSpPr>
            <a:xfrm>
              <a:off x="0" y="0"/>
              <a:ext cx="3497580" cy="1057718"/>
              <a:chOff x="0" y="0"/>
              <a:chExt cx="1913890" cy="660400"/>
            </a:xfrm>
          </p:grpSpPr>
          <p:sp>
            <p:nvSpPr>
              <p:cNvPr id="12" name="Freeform 12"/>
              <p:cNvSpPr/>
              <p:nvPr/>
            </p:nvSpPr>
            <p:spPr>
              <a:xfrm>
                <a:off x="0" y="0"/>
                <a:ext cx="1913890" cy="660400"/>
              </a:xfrm>
              <a:custGeom>
                <a:avLst/>
                <a:gdLst/>
                <a:ahLst/>
                <a:cxnLst/>
                <a:rect l="l" t="t" r="r" b="b"/>
                <a:pathLst>
                  <a:path w="1913890" h="660400">
                    <a:moveTo>
                      <a:pt x="1789430" y="660400"/>
                    </a:moveTo>
                    <a:lnTo>
                      <a:pt x="124460" y="660400"/>
                    </a:lnTo>
                    <a:cubicBezTo>
                      <a:pt x="55880" y="660400"/>
                      <a:pt x="0" y="604520"/>
                      <a:pt x="0" y="535940"/>
                    </a:cubicBezTo>
                    <a:lnTo>
                      <a:pt x="0" y="124460"/>
                    </a:lnTo>
                    <a:cubicBezTo>
                      <a:pt x="0" y="55880"/>
                      <a:pt x="55880" y="0"/>
                      <a:pt x="124460" y="0"/>
                    </a:cubicBezTo>
                    <a:lnTo>
                      <a:pt x="1789430" y="0"/>
                    </a:lnTo>
                    <a:cubicBezTo>
                      <a:pt x="1858010" y="0"/>
                      <a:pt x="1913890" y="55880"/>
                      <a:pt x="1913890" y="124460"/>
                    </a:cubicBezTo>
                    <a:lnTo>
                      <a:pt x="1913890" y="535940"/>
                    </a:lnTo>
                    <a:cubicBezTo>
                      <a:pt x="1913890" y="604520"/>
                      <a:pt x="1858010" y="660400"/>
                      <a:pt x="1789430" y="660400"/>
                    </a:cubicBezTo>
                    <a:close/>
                  </a:path>
                </a:pathLst>
              </a:custGeom>
              <a:solidFill>
                <a:srgbClr val="DDD0BC"/>
              </a:solidFill>
            </p:spPr>
          </p:sp>
        </p:grpSp>
        <p:sp>
          <p:nvSpPr>
            <p:cNvPr id="13" name="TextBox 13"/>
            <p:cNvSpPr txBox="1"/>
            <p:nvPr/>
          </p:nvSpPr>
          <p:spPr>
            <a:xfrm>
              <a:off x="392967" y="91979"/>
              <a:ext cx="2711648" cy="852371"/>
            </a:xfrm>
            <a:prstGeom prst="rect">
              <a:avLst/>
            </a:prstGeom>
          </p:spPr>
          <p:txBody>
            <a:bodyPr lIns="0" tIns="0" rIns="0" bIns="0" rtlCol="0" anchor="t">
              <a:spAutoFit/>
            </a:bodyPr>
            <a:lstStyle/>
            <a:p>
              <a:pPr algn="just">
                <a:lnSpc>
                  <a:spcPts val="1679"/>
                </a:lnSpc>
              </a:pPr>
              <a:r>
                <a:rPr lang="en-US" sz="1200" dirty="0">
                  <a:solidFill>
                    <a:srgbClr val="171616"/>
                  </a:solidFill>
                  <a:latin typeface="Canva Sans Bold"/>
                </a:rPr>
                <a:t>Contact</a:t>
              </a:r>
            </a:p>
            <a:p>
              <a:pPr algn="just">
                <a:lnSpc>
                  <a:spcPts val="1679"/>
                </a:lnSpc>
              </a:pPr>
              <a:r>
                <a:rPr lang="en-US" sz="1200" dirty="0">
                  <a:solidFill>
                    <a:srgbClr val="171616"/>
                  </a:solidFill>
                  <a:latin typeface="Canva Sans"/>
                </a:rPr>
                <a:t>website: </a:t>
              </a:r>
              <a:r>
                <a:rPr lang="en-US" sz="1200" u="sng" dirty="0" err="1">
                  <a:solidFill>
                    <a:srgbClr val="171616"/>
                  </a:solidFill>
                  <a:latin typeface="Canva Sans Italics"/>
                  <a:hlinkClick r:id="rId4"/>
                </a:rPr>
                <a:t>Jacksonlibrary.org</a:t>
              </a:r>
              <a:endParaRPr lang="en-US" sz="1200" u="sng" dirty="0">
                <a:solidFill>
                  <a:srgbClr val="171616"/>
                </a:solidFill>
                <a:latin typeface="Canva Sans Italics"/>
              </a:endParaRPr>
            </a:p>
            <a:p>
              <a:pPr algn="just">
                <a:lnSpc>
                  <a:spcPts val="1679"/>
                </a:lnSpc>
              </a:pPr>
              <a:r>
                <a:rPr lang="en-US" sz="1200" dirty="0">
                  <a:solidFill>
                    <a:srgbClr val="171616"/>
                  </a:solidFill>
                  <a:latin typeface="Canva Sans"/>
                </a:rPr>
                <a:t>phone:    603-383-9731</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9801590" y="1403738"/>
            <a:ext cx="8486410" cy="5143500"/>
            <a:chOff x="0" y="0"/>
            <a:chExt cx="11315214" cy="6858000"/>
          </a:xfrm>
        </p:grpSpPr>
        <p:pic>
          <p:nvPicPr>
            <p:cNvPr id="3" name="Picture 3"/>
            <p:cNvPicPr>
              <a:picLocks noChangeAspect="1"/>
            </p:cNvPicPr>
            <p:nvPr/>
          </p:nvPicPr>
          <p:blipFill>
            <a:blip r:embed="rId2"/>
            <a:srcRect t="27271" b="27271"/>
            <a:stretch>
              <a:fillRect/>
            </a:stretch>
          </p:blipFill>
          <p:spPr>
            <a:xfrm>
              <a:off x="0" y="0"/>
              <a:ext cx="11315214" cy="6858000"/>
            </a:xfrm>
            <a:prstGeom prst="rect">
              <a:avLst/>
            </a:prstGeom>
          </p:spPr>
        </p:pic>
      </p:grpSp>
      <p:sp>
        <p:nvSpPr>
          <p:cNvPr id="4" name="TextBox 4"/>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sp>
        <p:nvSpPr>
          <p:cNvPr id="5" name="TextBox 5"/>
          <p:cNvSpPr txBox="1"/>
          <p:nvPr/>
        </p:nvSpPr>
        <p:spPr>
          <a:xfrm>
            <a:off x="2064768" y="1289438"/>
            <a:ext cx="7079232" cy="1019176"/>
          </a:xfrm>
          <a:prstGeom prst="rect">
            <a:avLst/>
          </a:prstGeom>
        </p:spPr>
        <p:txBody>
          <a:bodyPr lIns="0" tIns="0" rIns="0" bIns="0" rtlCol="0" anchor="t">
            <a:spAutoFit/>
          </a:bodyPr>
          <a:lstStyle/>
          <a:p>
            <a:pPr>
              <a:lnSpc>
                <a:spcPts val="8399"/>
              </a:lnSpc>
              <a:spcBef>
                <a:spcPct val="0"/>
              </a:spcBef>
            </a:pPr>
            <a:r>
              <a:rPr lang="en-US" sz="5999">
                <a:solidFill>
                  <a:srgbClr val="171616"/>
                </a:solidFill>
                <a:latin typeface="Raleway"/>
              </a:rPr>
              <a:t>Gray's Inn Garage</a:t>
            </a:r>
          </a:p>
        </p:txBody>
      </p:sp>
      <p:sp>
        <p:nvSpPr>
          <p:cNvPr id="6" name="TextBox 6"/>
          <p:cNvSpPr txBox="1"/>
          <p:nvPr/>
        </p:nvSpPr>
        <p:spPr>
          <a:xfrm>
            <a:off x="2064768" y="3691008"/>
            <a:ext cx="5951111" cy="2803653"/>
          </a:xfrm>
          <a:prstGeom prst="rect">
            <a:avLst/>
          </a:prstGeom>
        </p:spPr>
        <p:txBody>
          <a:bodyPr lIns="0" tIns="0" rIns="0" bIns="0" rtlCol="0" anchor="t">
            <a:spAutoFit/>
          </a:bodyPr>
          <a:lstStyle/>
          <a:p>
            <a:pPr>
              <a:lnSpc>
                <a:spcPts val="2239"/>
              </a:lnSpc>
            </a:pPr>
            <a:r>
              <a:rPr lang="en-US" sz="1599" dirty="0">
                <a:solidFill>
                  <a:srgbClr val="171616"/>
                </a:solidFill>
                <a:latin typeface="Open Sans"/>
              </a:rPr>
              <a:t>The Gray's Inn garage is located on Main Street adjacent to Flossie's. This facility provides:</a:t>
            </a:r>
          </a:p>
          <a:p>
            <a:pPr>
              <a:lnSpc>
                <a:spcPts val="2239"/>
              </a:lnSpc>
            </a:pPr>
            <a:endParaRPr lang="en-US" sz="1599" dirty="0">
              <a:solidFill>
                <a:srgbClr val="171616"/>
              </a:solidFill>
              <a:latin typeface="Open Sans"/>
            </a:endParaRPr>
          </a:p>
          <a:p>
            <a:pPr marL="345439" lvl="1" indent="-172720">
              <a:lnSpc>
                <a:spcPts val="2239"/>
              </a:lnSpc>
              <a:buFont typeface="Arial"/>
              <a:buChar char="•"/>
            </a:pPr>
            <a:r>
              <a:rPr lang="en-US" sz="1599" dirty="0">
                <a:solidFill>
                  <a:srgbClr val="171616"/>
                </a:solidFill>
                <a:latin typeface="Open Sans"/>
              </a:rPr>
              <a:t>Book sale storage for Friends of the Jackson Library</a:t>
            </a:r>
          </a:p>
          <a:p>
            <a:pPr marL="345439" lvl="1" indent="-172720">
              <a:lnSpc>
                <a:spcPts val="2239"/>
              </a:lnSpc>
              <a:buFont typeface="Arial"/>
              <a:buChar char="•"/>
            </a:pPr>
            <a:r>
              <a:rPr lang="en-US" sz="1599" dirty="0">
                <a:solidFill>
                  <a:srgbClr val="171616"/>
                </a:solidFill>
                <a:latin typeface="Open Sans"/>
              </a:rPr>
              <a:t>Equipment storage for the Highway Department</a:t>
            </a:r>
          </a:p>
          <a:p>
            <a:pPr marL="345439" lvl="1" indent="-172720">
              <a:lnSpc>
                <a:spcPts val="2239"/>
              </a:lnSpc>
              <a:buFont typeface="Arial"/>
              <a:buChar char="•"/>
            </a:pPr>
            <a:r>
              <a:rPr lang="en-US" sz="1599" dirty="0">
                <a:solidFill>
                  <a:srgbClr val="171616"/>
                </a:solidFill>
                <a:latin typeface="Open Sans"/>
              </a:rPr>
              <a:t>Three 16 x 16 bays for the Fire Department storage including forest fire gear, a forest fire truck in the winter and an emergency management trailer from the state.</a:t>
            </a:r>
          </a:p>
          <a:p>
            <a:pPr>
              <a:lnSpc>
                <a:spcPts val="2239"/>
              </a:lnSpc>
            </a:pPr>
            <a:endParaRPr lang="en-US" sz="1599" dirty="0">
              <a:solidFill>
                <a:srgbClr val="171616"/>
              </a:solidFill>
              <a:latin typeface="Open Sans"/>
            </a:endParaRPr>
          </a:p>
          <a:p>
            <a:pPr>
              <a:lnSpc>
                <a:spcPts val="2239"/>
              </a:lnSpc>
              <a:spcBef>
                <a:spcPct val="0"/>
              </a:spcBef>
            </a:pPr>
            <a:endParaRPr lang="en-US" sz="1599" dirty="0">
              <a:solidFill>
                <a:srgbClr val="171616"/>
              </a:solidFill>
              <a:latin typeface="Open Sans"/>
            </a:endParaRPr>
          </a:p>
        </p:txBody>
      </p:sp>
      <p:sp>
        <p:nvSpPr>
          <p:cNvPr id="7" name="TextBox 7"/>
          <p:cNvSpPr txBox="1"/>
          <p:nvPr/>
        </p:nvSpPr>
        <p:spPr>
          <a:xfrm>
            <a:off x="2064768" y="3090473"/>
            <a:ext cx="5951111" cy="339725"/>
          </a:xfrm>
          <a:prstGeom prst="rect">
            <a:avLst/>
          </a:prstGeom>
        </p:spPr>
        <p:txBody>
          <a:bodyPr lIns="0" tIns="0" rIns="0" bIns="0" rtlCol="0" anchor="t">
            <a:spAutoFit/>
          </a:bodyPr>
          <a:lstStyle/>
          <a:p>
            <a:pPr>
              <a:lnSpc>
                <a:spcPts val="2799"/>
              </a:lnSpc>
              <a:spcBef>
                <a:spcPct val="0"/>
              </a:spcBef>
            </a:pPr>
            <a:r>
              <a:rPr lang="en-US" sz="1999">
                <a:solidFill>
                  <a:srgbClr val="171616"/>
                </a:solidFill>
                <a:latin typeface="Open Sans Bold"/>
              </a:rPr>
              <a:t>Current Use</a:t>
            </a:r>
          </a:p>
        </p:txBody>
      </p:sp>
      <p:sp>
        <p:nvSpPr>
          <p:cNvPr id="8" name="TextBox 8"/>
          <p:cNvSpPr txBox="1"/>
          <p:nvPr/>
        </p:nvSpPr>
        <p:spPr>
          <a:xfrm>
            <a:off x="2064768" y="2270514"/>
            <a:ext cx="5951111" cy="339725"/>
          </a:xfrm>
          <a:prstGeom prst="rect">
            <a:avLst/>
          </a:prstGeom>
        </p:spPr>
        <p:txBody>
          <a:bodyPr lIns="0" tIns="0" rIns="0" bIns="0" rtlCol="0" anchor="t">
            <a:spAutoFit/>
          </a:bodyPr>
          <a:lstStyle/>
          <a:p>
            <a:pPr>
              <a:lnSpc>
                <a:spcPts val="2799"/>
              </a:lnSpc>
              <a:spcBef>
                <a:spcPct val="0"/>
              </a:spcBef>
            </a:pPr>
            <a:r>
              <a:rPr lang="en-US" sz="1999" dirty="0">
                <a:solidFill>
                  <a:srgbClr val="171616"/>
                </a:solidFill>
                <a:latin typeface="Open Sans Bold"/>
              </a:rPr>
              <a:t>V01-46 </a:t>
            </a:r>
            <a:r>
              <a:rPr lang="en-US" sz="1999" u="sng" dirty="0">
                <a:solidFill>
                  <a:srgbClr val="171616"/>
                </a:solidFill>
                <a:latin typeface="Open Sans Bold"/>
                <a:hlinkClick r:id="rId3"/>
              </a:rPr>
              <a:t>(View on a map)</a:t>
            </a:r>
            <a:endParaRPr lang="en-US" sz="1999" u="sng" dirty="0">
              <a:solidFill>
                <a:srgbClr val="171616"/>
              </a:solidFill>
              <a:latin typeface="Open Sans Bold"/>
            </a:endParaRPr>
          </a:p>
        </p:txBody>
      </p:sp>
      <p:grpSp>
        <p:nvGrpSpPr>
          <p:cNvPr id="9" name="Group 9"/>
          <p:cNvGrpSpPr>
            <a:grpSpLocks noChangeAspect="1"/>
          </p:cNvGrpSpPr>
          <p:nvPr/>
        </p:nvGrpSpPr>
        <p:grpSpPr>
          <a:xfrm>
            <a:off x="60335" y="80446"/>
            <a:ext cx="1152415" cy="1152415"/>
            <a:chOff x="0" y="0"/>
            <a:chExt cx="2787650" cy="2787650"/>
          </a:xfrm>
        </p:grpSpPr>
        <p:sp>
          <p:nvSpPr>
            <p:cNvPr id="10" name="Freeform 10"/>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9801590" y="1403738"/>
            <a:ext cx="8486410" cy="5143500"/>
            <a:chOff x="0" y="0"/>
            <a:chExt cx="11315214" cy="6858000"/>
          </a:xfrm>
        </p:grpSpPr>
        <p:pic>
          <p:nvPicPr>
            <p:cNvPr id="3" name="Picture 3"/>
            <p:cNvPicPr>
              <a:picLocks noChangeAspect="1"/>
            </p:cNvPicPr>
            <p:nvPr/>
          </p:nvPicPr>
          <p:blipFill>
            <a:blip r:embed="rId2"/>
            <a:srcRect t="19566" b="34976"/>
            <a:stretch>
              <a:fillRect/>
            </a:stretch>
          </p:blipFill>
          <p:spPr>
            <a:xfrm>
              <a:off x="0" y="0"/>
              <a:ext cx="11315214" cy="6858000"/>
            </a:xfrm>
            <a:prstGeom prst="rect">
              <a:avLst/>
            </a:prstGeom>
          </p:spPr>
        </p:pic>
      </p:grpSp>
      <p:grpSp>
        <p:nvGrpSpPr>
          <p:cNvPr id="4" name="Group 4"/>
          <p:cNvGrpSpPr>
            <a:grpSpLocks noChangeAspect="1"/>
          </p:cNvGrpSpPr>
          <p:nvPr/>
        </p:nvGrpSpPr>
        <p:grpSpPr>
          <a:xfrm>
            <a:off x="60335" y="80446"/>
            <a:ext cx="1152415" cy="1152415"/>
            <a:chOff x="0" y="0"/>
            <a:chExt cx="2787650" cy="2787650"/>
          </a:xfrm>
        </p:grpSpPr>
        <p:sp>
          <p:nvSpPr>
            <p:cNvPr id="5" name="Freeform 5"/>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grpSp>
        <p:nvGrpSpPr>
          <p:cNvPr id="6" name="Group 6"/>
          <p:cNvGrpSpPr/>
          <p:nvPr/>
        </p:nvGrpSpPr>
        <p:grpSpPr>
          <a:xfrm>
            <a:off x="9801590" y="6799459"/>
            <a:ext cx="2623185" cy="1002838"/>
            <a:chOff x="0" y="0"/>
            <a:chExt cx="3497580" cy="1337118"/>
          </a:xfrm>
        </p:grpSpPr>
        <p:grpSp>
          <p:nvGrpSpPr>
            <p:cNvPr id="7" name="Group 7"/>
            <p:cNvGrpSpPr/>
            <p:nvPr/>
          </p:nvGrpSpPr>
          <p:grpSpPr>
            <a:xfrm>
              <a:off x="0" y="0"/>
              <a:ext cx="3497580" cy="1337118"/>
              <a:chOff x="0" y="0"/>
              <a:chExt cx="1913890" cy="834847"/>
            </a:xfrm>
          </p:grpSpPr>
          <p:sp>
            <p:nvSpPr>
              <p:cNvPr id="8" name="Freeform 8"/>
              <p:cNvSpPr/>
              <p:nvPr/>
            </p:nvSpPr>
            <p:spPr>
              <a:xfrm>
                <a:off x="0" y="0"/>
                <a:ext cx="1913890" cy="834847"/>
              </a:xfrm>
              <a:custGeom>
                <a:avLst/>
                <a:gdLst/>
                <a:ahLst/>
                <a:cxnLst/>
                <a:rect l="l" t="t" r="r" b="b"/>
                <a:pathLst>
                  <a:path w="1913890" h="834847">
                    <a:moveTo>
                      <a:pt x="1789430" y="834847"/>
                    </a:moveTo>
                    <a:lnTo>
                      <a:pt x="124460" y="834847"/>
                    </a:lnTo>
                    <a:cubicBezTo>
                      <a:pt x="55880" y="834847"/>
                      <a:pt x="0" y="778967"/>
                      <a:pt x="0" y="710387"/>
                    </a:cubicBezTo>
                    <a:lnTo>
                      <a:pt x="0" y="124460"/>
                    </a:lnTo>
                    <a:cubicBezTo>
                      <a:pt x="0" y="55880"/>
                      <a:pt x="55880" y="0"/>
                      <a:pt x="124460" y="0"/>
                    </a:cubicBezTo>
                    <a:lnTo>
                      <a:pt x="1789430" y="0"/>
                    </a:lnTo>
                    <a:cubicBezTo>
                      <a:pt x="1858010" y="0"/>
                      <a:pt x="1913890" y="55880"/>
                      <a:pt x="1913890" y="124460"/>
                    </a:cubicBezTo>
                    <a:lnTo>
                      <a:pt x="1913890" y="710387"/>
                    </a:lnTo>
                    <a:cubicBezTo>
                      <a:pt x="1913890" y="778967"/>
                      <a:pt x="1858010" y="834847"/>
                      <a:pt x="1789430" y="834847"/>
                    </a:cubicBezTo>
                    <a:close/>
                  </a:path>
                </a:pathLst>
              </a:custGeom>
              <a:solidFill>
                <a:srgbClr val="DDD0BC"/>
              </a:solidFill>
            </p:spPr>
          </p:sp>
        </p:grpSp>
        <p:sp>
          <p:nvSpPr>
            <p:cNvPr id="9" name="TextBox 9"/>
            <p:cNvSpPr txBox="1"/>
            <p:nvPr/>
          </p:nvSpPr>
          <p:spPr>
            <a:xfrm>
              <a:off x="392967" y="91979"/>
              <a:ext cx="2711648" cy="1143049"/>
            </a:xfrm>
            <a:prstGeom prst="rect">
              <a:avLst/>
            </a:prstGeom>
          </p:spPr>
          <p:txBody>
            <a:bodyPr lIns="0" tIns="0" rIns="0" bIns="0" rtlCol="0" anchor="t">
              <a:spAutoFit/>
            </a:bodyPr>
            <a:lstStyle/>
            <a:p>
              <a:pPr algn="just">
                <a:lnSpc>
                  <a:spcPts val="1679"/>
                </a:lnSpc>
              </a:pPr>
              <a:r>
                <a:rPr lang="en-US" sz="1200" dirty="0">
                  <a:solidFill>
                    <a:srgbClr val="171616"/>
                  </a:solidFill>
                  <a:latin typeface="Canva Sans Bold"/>
                </a:rPr>
                <a:t>Contact</a:t>
              </a:r>
            </a:p>
            <a:p>
              <a:pPr algn="just">
                <a:lnSpc>
                  <a:spcPts val="1679"/>
                </a:lnSpc>
              </a:pPr>
              <a:r>
                <a:rPr lang="en-US" sz="1200" dirty="0">
                  <a:solidFill>
                    <a:srgbClr val="171616"/>
                  </a:solidFill>
                  <a:latin typeface="Canva Sans"/>
                </a:rPr>
                <a:t>website: </a:t>
              </a:r>
              <a:r>
                <a:rPr lang="en-US" sz="1200" u="sng" dirty="0">
                  <a:solidFill>
                    <a:srgbClr val="171616"/>
                  </a:solidFill>
                  <a:latin typeface="Canva Sans"/>
                  <a:hlinkClick r:id="rId3"/>
                </a:rPr>
                <a:t>Fire Department</a:t>
              </a:r>
              <a:endParaRPr lang="en-US" sz="1200" u="sng" dirty="0">
                <a:solidFill>
                  <a:srgbClr val="171616"/>
                </a:solidFill>
                <a:latin typeface="Canva Sans"/>
              </a:endParaRPr>
            </a:p>
            <a:p>
              <a:pPr algn="just">
                <a:lnSpc>
                  <a:spcPts val="1679"/>
                </a:lnSpc>
              </a:pPr>
              <a:r>
                <a:rPr lang="en-US" sz="1200" dirty="0">
                  <a:solidFill>
                    <a:srgbClr val="171616"/>
                  </a:solidFill>
                  <a:latin typeface="Canva Sans"/>
                </a:rPr>
                <a:t>phone:    603-383-4090</a:t>
              </a:r>
            </a:p>
            <a:p>
              <a:pPr algn="just">
                <a:lnSpc>
                  <a:spcPts val="1679"/>
                </a:lnSpc>
              </a:pPr>
              <a:r>
                <a:rPr lang="en-US" sz="1200" dirty="0">
                  <a:solidFill>
                    <a:srgbClr val="171616"/>
                  </a:solidFill>
                  <a:latin typeface="Canva Sans"/>
                </a:rPr>
                <a:t>emergency: 911</a:t>
              </a:r>
            </a:p>
          </p:txBody>
        </p:sp>
      </p:grpSp>
      <p:pic>
        <p:nvPicPr>
          <p:cNvPr id="10" name="Picture 10"/>
          <p:cNvPicPr>
            <a:picLocks noChangeAspect="1"/>
          </p:cNvPicPr>
          <p:nvPr/>
        </p:nvPicPr>
        <p:blipFill>
          <a:blip r:embed="rId4"/>
          <a:srcRect t="45405" b="28703"/>
          <a:stretch>
            <a:fillRect/>
          </a:stretch>
        </p:blipFill>
        <p:spPr>
          <a:xfrm>
            <a:off x="12424775" y="6790268"/>
            <a:ext cx="5863225" cy="2024058"/>
          </a:xfrm>
          <a:prstGeom prst="rect">
            <a:avLst/>
          </a:prstGeom>
        </p:spPr>
      </p:pic>
      <p:sp>
        <p:nvSpPr>
          <p:cNvPr id="11" name="TextBox 11"/>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sp>
        <p:nvSpPr>
          <p:cNvPr id="12" name="TextBox 12"/>
          <p:cNvSpPr txBox="1"/>
          <p:nvPr/>
        </p:nvSpPr>
        <p:spPr>
          <a:xfrm>
            <a:off x="2064768" y="1289438"/>
            <a:ext cx="5608462" cy="1019176"/>
          </a:xfrm>
          <a:prstGeom prst="rect">
            <a:avLst/>
          </a:prstGeom>
        </p:spPr>
        <p:txBody>
          <a:bodyPr lIns="0" tIns="0" rIns="0" bIns="0" rtlCol="0" anchor="t">
            <a:spAutoFit/>
          </a:bodyPr>
          <a:lstStyle/>
          <a:p>
            <a:pPr>
              <a:lnSpc>
                <a:spcPts val="8399"/>
              </a:lnSpc>
              <a:spcBef>
                <a:spcPct val="0"/>
              </a:spcBef>
            </a:pPr>
            <a:r>
              <a:rPr lang="en-US" sz="5999">
                <a:solidFill>
                  <a:srgbClr val="171616"/>
                </a:solidFill>
                <a:latin typeface="Raleway"/>
              </a:rPr>
              <a:t>Fire Station</a:t>
            </a:r>
          </a:p>
        </p:txBody>
      </p:sp>
      <p:sp>
        <p:nvSpPr>
          <p:cNvPr id="13" name="TextBox 13"/>
          <p:cNvSpPr txBox="1"/>
          <p:nvPr/>
        </p:nvSpPr>
        <p:spPr>
          <a:xfrm>
            <a:off x="2064768" y="3754518"/>
            <a:ext cx="5951111" cy="2521524"/>
          </a:xfrm>
          <a:prstGeom prst="rect">
            <a:avLst/>
          </a:prstGeom>
        </p:spPr>
        <p:txBody>
          <a:bodyPr lIns="0" tIns="0" rIns="0" bIns="0" rtlCol="0" anchor="t">
            <a:spAutoFit/>
          </a:bodyPr>
          <a:lstStyle/>
          <a:p>
            <a:pPr>
              <a:lnSpc>
                <a:spcPts val="2239"/>
              </a:lnSpc>
            </a:pPr>
            <a:r>
              <a:rPr lang="en-US" sz="1599" dirty="0">
                <a:solidFill>
                  <a:srgbClr val="171616"/>
                </a:solidFill>
                <a:latin typeface="Open Sans"/>
              </a:rPr>
              <a:t>The Jackson Fire Station is located at 58 Main Street. Currently a six-bay building with four in front and two in back with accommodation for six vehicles in service.</a:t>
            </a:r>
          </a:p>
          <a:p>
            <a:pPr>
              <a:lnSpc>
                <a:spcPts val="2239"/>
              </a:lnSpc>
            </a:pPr>
            <a:endParaRPr lang="en-US" sz="1599" dirty="0">
              <a:solidFill>
                <a:srgbClr val="171616"/>
              </a:solidFill>
              <a:latin typeface="Open Sans"/>
            </a:endParaRPr>
          </a:p>
          <a:p>
            <a:pPr>
              <a:lnSpc>
                <a:spcPts val="2239"/>
              </a:lnSpc>
              <a:spcBef>
                <a:spcPct val="0"/>
              </a:spcBef>
            </a:pPr>
            <a:r>
              <a:rPr lang="en-US" sz="1599" dirty="0">
                <a:solidFill>
                  <a:srgbClr val="171616"/>
                </a:solidFill>
                <a:latin typeface="Open Sans"/>
              </a:rPr>
              <a:t>Significant work has been done to evaluate urgent and necessary upgrades and facility needs for the future. </a:t>
            </a:r>
          </a:p>
          <a:p>
            <a:pPr>
              <a:lnSpc>
                <a:spcPts val="2239"/>
              </a:lnSpc>
              <a:spcBef>
                <a:spcPct val="0"/>
              </a:spcBef>
            </a:pPr>
            <a:endParaRPr lang="en-US" sz="1599" dirty="0">
              <a:solidFill>
                <a:srgbClr val="171616"/>
              </a:solidFill>
              <a:latin typeface="Open Sans"/>
            </a:endParaRPr>
          </a:p>
          <a:p>
            <a:pPr>
              <a:lnSpc>
                <a:spcPts val="2239"/>
              </a:lnSpc>
              <a:spcBef>
                <a:spcPct val="0"/>
              </a:spcBef>
            </a:pPr>
            <a:r>
              <a:rPr lang="en-US" sz="1599" dirty="0">
                <a:solidFill>
                  <a:srgbClr val="171616"/>
                </a:solidFill>
                <a:latin typeface="Open Sans"/>
              </a:rPr>
              <a:t>The Fire Department study is available at </a:t>
            </a:r>
            <a:r>
              <a:rPr lang="en-US" sz="1599" dirty="0">
                <a:solidFill>
                  <a:srgbClr val="171616"/>
                </a:solidFill>
                <a:latin typeface="Open Sans"/>
                <a:hlinkClick r:id="rId5"/>
              </a:rPr>
              <a:t>www.Jackson-nh.org/facilities-committee</a:t>
            </a:r>
            <a:r>
              <a:rPr lang="en-US" sz="1599" dirty="0">
                <a:solidFill>
                  <a:srgbClr val="171616"/>
                </a:solidFill>
                <a:latin typeface="Open Sans"/>
              </a:rPr>
              <a:t>.</a:t>
            </a:r>
          </a:p>
        </p:txBody>
      </p:sp>
      <p:sp>
        <p:nvSpPr>
          <p:cNvPr id="14" name="TextBox 14"/>
          <p:cNvSpPr txBox="1"/>
          <p:nvPr/>
        </p:nvSpPr>
        <p:spPr>
          <a:xfrm>
            <a:off x="2064768" y="3090473"/>
            <a:ext cx="5951111" cy="339725"/>
          </a:xfrm>
          <a:prstGeom prst="rect">
            <a:avLst/>
          </a:prstGeom>
        </p:spPr>
        <p:txBody>
          <a:bodyPr lIns="0" tIns="0" rIns="0" bIns="0" rtlCol="0" anchor="t">
            <a:spAutoFit/>
          </a:bodyPr>
          <a:lstStyle/>
          <a:p>
            <a:pPr>
              <a:lnSpc>
                <a:spcPts val="2799"/>
              </a:lnSpc>
              <a:spcBef>
                <a:spcPct val="0"/>
              </a:spcBef>
            </a:pPr>
            <a:r>
              <a:rPr lang="en-US" sz="1999">
                <a:solidFill>
                  <a:srgbClr val="171616"/>
                </a:solidFill>
                <a:latin typeface="Open Sans Bold"/>
              </a:rPr>
              <a:t>Current Use</a:t>
            </a:r>
          </a:p>
        </p:txBody>
      </p:sp>
      <p:sp>
        <p:nvSpPr>
          <p:cNvPr id="15" name="TextBox 15"/>
          <p:cNvSpPr txBox="1"/>
          <p:nvPr/>
        </p:nvSpPr>
        <p:spPr>
          <a:xfrm>
            <a:off x="2064768" y="2270514"/>
            <a:ext cx="5951111" cy="339725"/>
          </a:xfrm>
          <a:prstGeom prst="rect">
            <a:avLst/>
          </a:prstGeom>
        </p:spPr>
        <p:txBody>
          <a:bodyPr lIns="0" tIns="0" rIns="0" bIns="0" rtlCol="0" anchor="t">
            <a:spAutoFit/>
          </a:bodyPr>
          <a:lstStyle/>
          <a:p>
            <a:pPr>
              <a:lnSpc>
                <a:spcPts val="2799"/>
              </a:lnSpc>
              <a:spcBef>
                <a:spcPct val="0"/>
              </a:spcBef>
            </a:pPr>
            <a:r>
              <a:rPr lang="en-US" sz="1999" dirty="0">
                <a:solidFill>
                  <a:srgbClr val="171616"/>
                </a:solidFill>
                <a:latin typeface="Open Sans Bold"/>
              </a:rPr>
              <a:t>V09-31 </a:t>
            </a:r>
            <a:r>
              <a:rPr lang="en-US" sz="1999" u="sng" dirty="0">
                <a:solidFill>
                  <a:srgbClr val="171616"/>
                </a:solidFill>
                <a:latin typeface="Open Sans Bold"/>
                <a:hlinkClick r:id="rId6"/>
              </a:rPr>
              <a:t>(View on a map)</a:t>
            </a:r>
            <a:endParaRPr lang="en-US" sz="1999" u="sng" dirty="0">
              <a:solidFill>
                <a:srgbClr val="171616"/>
              </a:solidFill>
              <a:latin typeface="Open Sans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9801590" y="1403738"/>
            <a:ext cx="8486410" cy="5143500"/>
            <a:chOff x="0" y="0"/>
            <a:chExt cx="11315214" cy="6858000"/>
          </a:xfrm>
        </p:grpSpPr>
        <p:pic>
          <p:nvPicPr>
            <p:cNvPr id="3" name="Picture 3"/>
            <p:cNvPicPr>
              <a:picLocks noChangeAspect="1"/>
            </p:cNvPicPr>
            <p:nvPr/>
          </p:nvPicPr>
          <p:blipFill>
            <a:blip r:embed="rId2"/>
            <a:srcRect t="9594" b="9594"/>
            <a:stretch>
              <a:fillRect/>
            </a:stretch>
          </p:blipFill>
          <p:spPr>
            <a:xfrm>
              <a:off x="0" y="0"/>
              <a:ext cx="11315214" cy="6858000"/>
            </a:xfrm>
            <a:prstGeom prst="rect">
              <a:avLst/>
            </a:prstGeom>
          </p:spPr>
        </p:pic>
      </p:grpSp>
      <p:sp>
        <p:nvSpPr>
          <p:cNvPr id="4" name="TextBox 4"/>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sp>
        <p:nvSpPr>
          <p:cNvPr id="5" name="TextBox 5"/>
          <p:cNvSpPr txBox="1"/>
          <p:nvPr/>
        </p:nvSpPr>
        <p:spPr>
          <a:xfrm>
            <a:off x="2064768" y="1289438"/>
            <a:ext cx="5951111" cy="1019176"/>
          </a:xfrm>
          <a:prstGeom prst="rect">
            <a:avLst/>
          </a:prstGeom>
        </p:spPr>
        <p:txBody>
          <a:bodyPr lIns="0" tIns="0" rIns="0" bIns="0" rtlCol="0" anchor="t">
            <a:spAutoFit/>
          </a:bodyPr>
          <a:lstStyle/>
          <a:p>
            <a:pPr>
              <a:lnSpc>
                <a:spcPts val="8399"/>
              </a:lnSpc>
              <a:spcBef>
                <a:spcPct val="0"/>
              </a:spcBef>
            </a:pPr>
            <a:r>
              <a:rPr lang="en-US" sz="5999">
                <a:solidFill>
                  <a:srgbClr val="171616"/>
                </a:solidFill>
                <a:latin typeface="Raleway"/>
              </a:rPr>
              <a:t>Highway Garage</a:t>
            </a:r>
          </a:p>
        </p:txBody>
      </p:sp>
      <p:sp>
        <p:nvSpPr>
          <p:cNvPr id="6" name="TextBox 6"/>
          <p:cNvSpPr txBox="1"/>
          <p:nvPr/>
        </p:nvSpPr>
        <p:spPr>
          <a:xfrm>
            <a:off x="2064768" y="3754518"/>
            <a:ext cx="5951111" cy="1110882"/>
          </a:xfrm>
          <a:prstGeom prst="rect">
            <a:avLst/>
          </a:prstGeom>
        </p:spPr>
        <p:txBody>
          <a:bodyPr lIns="0" tIns="0" rIns="0" bIns="0" rtlCol="0" anchor="t">
            <a:spAutoFit/>
          </a:bodyPr>
          <a:lstStyle/>
          <a:p>
            <a:pPr>
              <a:lnSpc>
                <a:spcPts val="2239"/>
              </a:lnSpc>
              <a:spcBef>
                <a:spcPct val="0"/>
              </a:spcBef>
            </a:pPr>
            <a:r>
              <a:rPr lang="en-US" sz="1599" dirty="0">
                <a:solidFill>
                  <a:srgbClr val="171616"/>
                </a:solidFill>
                <a:latin typeface="Open Sans"/>
              </a:rPr>
              <a:t>The highway garage is located on the same lot as the town office, police station, and the library. It is physically located behind the fire station. </a:t>
            </a:r>
          </a:p>
          <a:p>
            <a:pPr>
              <a:lnSpc>
                <a:spcPts val="2239"/>
              </a:lnSpc>
              <a:spcBef>
                <a:spcPct val="0"/>
              </a:spcBef>
            </a:pPr>
            <a:endParaRPr lang="en-US" sz="1599" dirty="0">
              <a:solidFill>
                <a:srgbClr val="171616"/>
              </a:solidFill>
              <a:latin typeface="Open Sans"/>
            </a:endParaRPr>
          </a:p>
        </p:txBody>
      </p:sp>
      <p:sp>
        <p:nvSpPr>
          <p:cNvPr id="7" name="TextBox 7"/>
          <p:cNvSpPr txBox="1"/>
          <p:nvPr/>
        </p:nvSpPr>
        <p:spPr>
          <a:xfrm>
            <a:off x="2064768" y="3090473"/>
            <a:ext cx="5951111" cy="339725"/>
          </a:xfrm>
          <a:prstGeom prst="rect">
            <a:avLst/>
          </a:prstGeom>
        </p:spPr>
        <p:txBody>
          <a:bodyPr lIns="0" tIns="0" rIns="0" bIns="0" rtlCol="0" anchor="t">
            <a:spAutoFit/>
          </a:bodyPr>
          <a:lstStyle/>
          <a:p>
            <a:pPr>
              <a:lnSpc>
                <a:spcPts val="2799"/>
              </a:lnSpc>
              <a:spcBef>
                <a:spcPct val="0"/>
              </a:spcBef>
            </a:pPr>
            <a:r>
              <a:rPr lang="en-US" sz="1999">
                <a:solidFill>
                  <a:srgbClr val="171616"/>
                </a:solidFill>
                <a:latin typeface="Open Sans Bold"/>
              </a:rPr>
              <a:t>Current Use</a:t>
            </a:r>
          </a:p>
        </p:txBody>
      </p:sp>
      <p:sp>
        <p:nvSpPr>
          <p:cNvPr id="8" name="TextBox 8"/>
          <p:cNvSpPr txBox="1"/>
          <p:nvPr/>
        </p:nvSpPr>
        <p:spPr>
          <a:xfrm>
            <a:off x="2064768" y="2270514"/>
            <a:ext cx="5951111" cy="339725"/>
          </a:xfrm>
          <a:prstGeom prst="rect">
            <a:avLst/>
          </a:prstGeom>
        </p:spPr>
        <p:txBody>
          <a:bodyPr lIns="0" tIns="0" rIns="0" bIns="0" rtlCol="0" anchor="t">
            <a:spAutoFit/>
          </a:bodyPr>
          <a:lstStyle/>
          <a:p>
            <a:pPr>
              <a:lnSpc>
                <a:spcPts val="2799"/>
              </a:lnSpc>
              <a:spcBef>
                <a:spcPct val="0"/>
              </a:spcBef>
            </a:pPr>
            <a:r>
              <a:rPr lang="en-US" sz="1999" dirty="0">
                <a:solidFill>
                  <a:srgbClr val="171616"/>
                </a:solidFill>
                <a:latin typeface="Open Sans Bold"/>
              </a:rPr>
              <a:t>R14-8</a:t>
            </a:r>
            <a:r>
              <a:rPr lang="en-US" sz="1999" dirty="0">
                <a:solidFill>
                  <a:srgbClr val="171616"/>
                </a:solidFill>
                <a:latin typeface="Open Sans Bold"/>
                <a:hlinkClick r:id="rId3"/>
              </a:rPr>
              <a:t> </a:t>
            </a:r>
            <a:r>
              <a:rPr lang="en-US" sz="1999" u="sng" dirty="0">
                <a:solidFill>
                  <a:srgbClr val="171616"/>
                </a:solidFill>
                <a:latin typeface="Open Sans Bold"/>
                <a:hlinkClick r:id="rId3"/>
              </a:rPr>
              <a:t>(View on a map)</a:t>
            </a:r>
            <a:endParaRPr lang="en-US" sz="1999" u="sng" dirty="0">
              <a:solidFill>
                <a:srgbClr val="171616"/>
              </a:solidFill>
              <a:latin typeface="Open Sans Bold"/>
            </a:endParaRPr>
          </a:p>
        </p:txBody>
      </p:sp>
      <p:grpSp>
        <p:nvGrpSpPr>
          <p:cNvPr id="9" name="Group 9"/>
          <p:cNvGrpSpPr>
            <a:grpSpLocks noChangeAspect="1"/>
          </p:cNvGrpSpPr>
          <p:nvPr/>
        </p:nvGrpSpPr>
        <p:grpSpPr>
          <a:xfrm>
            <a:off x="60335" y="80446"/>
            <a:ext cx="1152415" cy="1152415"/>
            <a:chOff x="0" y="0"/>
            <a:chExt cx="2787650" cy="2787650"/>
          </a:xfrm>
        </p:grpSpPr>
        <p:sp>
          <p:nvSpPr>
            <p:cNvPr id="10" name="Freeform 10"/>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sp>
        <p:nvSpPr>
          <p:cNvPr id="2" name="TextBox 2"/>
          <p:cNvSpPr txBox="1"/>
          <p:nvPr/>
        </p:nvSpPr>
        <p:spPr>
          <a:xfrm>
            <a:off x="431550" y="9229725"/>
            <a:ext cx="545862" cy="540385"/>
          </a:xfrm>
          <a:prstGeom prst="rect">
            <a:avLst/>
          </a:prstGeom>
        </p:spPr>
        <p:txBody>
          <a:bodyPr lIns="0" tIns="0" rIns="0" bIns="0" rtlCol="0" anchor="t">
            <a:spAutoFit/>
          </a:bodyPr>
          <a:lstStyle/>
          <a:p>
            <a:pPr algn="r">
              <a:lnSpc>
                <a:spcPts val="2239"/>
              </a:lnSpc>
            </a:pPr>
            <a:r>
              <a:rPr lang="en-US" sz="1599">
                <a:solidFill>
                  <a:srgbClr val="171616"/>
                </a:solidFill>
                <a:latin typeface="Open Sans"/>
              </a:rPr>
              <a:t>20</a:t>
            </a:r>
          </a:p>
          <a:p>
            <a:pPr algn="r">
              <a:lnSpc>
                <a:spcPts val="2239"/>
              </a:lnSpc>
              <a:spcBef>
                <a:spcPct val="0"/>
              </a:spcBef>
            </a:pPr>
            <a:r>
              <a:rPr lang="en-US" sz="1599">
                <a:solidFill>
                  <a:srgbClr val="171616"/>
                </a:solidFill>
                <a:latin typeface="Open Sans"/>
              </a:rPr>
              <a:t>22</a:t>
            </a:r>
          </a:p>
        </p:txBody>
      </p:sp>
      <p:sp>
        <p:nvSpPr>
          <p:cNvPr id="3" name="TextBox 3"/>
          <p:cNvSpPr txBox="1"/>
          <p:nvPr/>
        </p:nvSpPr>
        <p:spPr>
          <a:xfrm>
            <a:off x="2064768" y="1289438"/>
            <a:ext cx="6189264" cy="1019176"/>
          </a:xfrm>
          <a:prstGeom prst="rect">
            <a:avLst/>
          </a:prstGeom>
        </p:spPr>
        <p:txBody>
          <a:bodyPr lIns="0" tIns="0" rIns="0" bIns="0" rtlCol="0" anchor="t">
            <a:spAutoFit/>
          </a:bodyPr>
          <a:lstStyle/>
          <a:p>
            <a:pPr>
              <a:lnSpc>
                <a:spcPts val="8399"/>
              </a:lnSpc>
              <a:spcBef>
                <a:spcPct val="0"/>
              </a:spcBef>
            </a:pPr>
            <a:r>
              <a:rPr lang="en-US" sz="5999">
                <a:solidFill>
                  <a:srgbClr val="171616"/>
                </a:solidFill>
                <a:latin typeface="Raleway"/>
              </a:rPr>
              <a:t>Old Library</a:t>
            </a:r>
          </a:p>
        </p:txBody>
      </p:sp>
      <p:sp>
        <p:nvSpPr>
          <p:cNvPr id="4" name="TextBox 4"/>
          <p:cNvSpPr txBox="1"/>
          <p:nvPr/>
        </p:nvSpPr>
        <p:spPr>
          <a:xfrm>
            <a:off x="2064768" y="3754518"/>
            <a:ext cx="5951111" cy="4683760"/>
          </a:xfrm>
          <a:prstGeom prst="rect">
            <a:avLst/>
          </a:prstGeom>
        </p:spPr>
        <p:txBody>
          <a:bodyPr lIns="0" tIns="0" rIns="0" bIns="0" rtlCol="0" anchor="t">
            <a:spAutoFit/>
          </a:bodyPr>
          <a:lstStyle/>
          <a:p>
            <a:pPr>
              <a:lnSpc>
                <a:spcPts val="2239"/>
              </a:lnSpc>
            </a:pPr>
            <a:r>
              <a:rPr lang="en-US" sz="1599">
                <a:solidFill>
                  <a:srgbClr val="171616"/>
                </a:solidFill>
                <a:latin typeface="Open Sans"/>
              </a:rPr>
              <a:t>The Old Library is located at 125 Main Street. </a:t>
            </a:r>
          </a:p>
          <a:p>
            <a:pPr>
              <a:lnSpc>
                <a:spcPts val="2239"/>
              </a:lnSpc>
            </a:pPr>
            <a:endParaRPr lang="en-US" sz="1599">
              <a:solidFill>
                <a:srgbClr val="171616"/>
              </a:solidFill>
              <a:latin typeface="Open Sans"/>
            </a:endParaRPr>
          </a:p>
          <a:p>
            <a:pPr>
              <a:lnSpc>
                <a:spcPts val="2239"/>
              </a:lnSpc>
            </a:pPr>
            <a:r>
              <a:rPr lang="en-US" sz="1599">
                <a:solidFill>
                  <a:srgbClr val="171616"/>
                </a:solidFill>
                <a:latin typeface="Open Sans"/>
              </a:rPr>
              <a:t>The Jackson Library building was open to the public on August 1, 1901 and used as the Jackson Library until November 2010, when the library moved to its new location. The building was designed by the famed Boston architect William Ralph Emerson and is much beloved by the Jackson residents and visitors to the Mountain Washington Valley. The building is on the National Register of Historical Buildings. </a:t>
            </a:r>
          </a:p>
          <a:p>
            <a:pPr>
              <a:lnSpc>
                <a:spcPts val="2239"/>
              </a:lnSpc>
            </a:pPr>
            <a:endParaRPr lang="en-US" sz="1599">
              <a:solidFill>
                <a:srgbClr val="171616"/>
              </a:solidFill>
              <a:latin typeface="Open Sans"/>
            </a:endParaRPr>
          </a:p>
          <a:p>
            <a:pPr>
              <a:lnSpc>
                <a:spcPts val="2239"/>
              </a:lnSpc>
            </a:pPr>
            <a:r>
              <a:rPr lang="en-US" sz="1599">
                <a:solidFill>
                  <a:srgbClr val="171616"/>
                </a:solidFill>
                <a:latin typeface="Open Sans"/>
              </a:rPr>
              <a:t>The building is now available for public use for social, cultural or educational events sponsored by Jackson residents and/or community groups.</a:t>
            </a:r>
          </a:p>
          <a:p>
            <a:pPr>
              <a:lnSpc>
                <a:spcPts val="2239"/>
              </a:lnSpc>
            </a:pPr>
            <a:endParaRPr lang="en-US" sz="1599">
              <a:solidFill>
                <a:srgbClr val="171616"/>
              </a:solidFill>
              <a:latin typeface="Open Sans"/>
            </a:endParaRPr>
          </a:p>
          <a:p>
            <a:pPr>
              <a:lnSpc>
                <a:spcPts val="2239"/>
              </a:lnSpc>
            </a:pPr>
            <a:r>
              <a:rPr lang="en-US" sz="1599">
                <a:solidFill>
                  <a:srgbClr val="171616"/>
                </a:solidFill>
                <a:latin typeface="Open Sans"/>
              </a:rPr>
              <a:t>**The Old Library building is town owned, but located on property owned by the Protestant Chapel Association.</a:t>
            </a:r>
          </a:p>
          <a:p>
            <a:pPr>
              <a:lnSpc>
                <a:spcPts val="2239"/>
              </a:lnSpc>
              <a:spcBef>
                <a:spcPct val="0"/>
              </a:spcBef>
            </a:pPr>
            <a:r>
              <a:rPr lang="en-US" sz="1599">
                <a:solidFill>
                  <a:srgbClr val="171616"/>
                </a:solidFill>
                <a:latin typeface="Open Sans"/>
              </a:rPr>
              <a:t> </a:t>
            </a:r>
          </a:p>
        </p:txBody>
      </p:sp>
      <p:sp>
        <p:nvSpPr>
          <p:cNvPr id="5" name="TextBox 5"/>
          <p:cNvSpPr txBox="1"/>
          <p:nvPr/>
        </p:nvSpPr>
        <p:spPr>
          <a:xfrm>
            <a:off x="2064768" y="3090473"/>
            <a:ext cx="5951111" cy="339725"/>
          </a:xfrm>
          <a:prstGeom prst="rect">
            <a:avLst/>
          </a:prstGeom>
        </p:spPr>
        <p:txBody>
          <a:bodyPr lIns="0" tIns="0" rIns="0" bIns="0" rtlCol="0" anchor="t">
            <a:spAutoFit/>
          </a:bodyPr>
          <a:lstStyle/>
          <a:p>
            <a:pPr>
              <a:lnSpc>
                <a:spcPts val="2799"/>
              </a:lnSpc>
              <a:spcBef>
                <a:spcPct val="0"/>
              </a:spcBef>
            </a:pPr>
            <a:r>
              <a:rPr lang="en-US" sz="1999">
                <a:solidFill>
                  <a:srgbClr val="171616"/>
                </a:solidFill>
                <a:latin typeface="Open Sans Bold"/>
              </a:rPr>
              <a:t>Current Use</a:t>
            </a:r>
          </a:p>
        </p:txBody>
      </p:sp>
      <p:sp>
        <p:nvSpPr>
          <p:cNvPr id="6" name="TextBox 6"/>
          <p:cNvSpPr txBox="1"/>
          <p:nvPr/>
        </p:nvSpPr>
        <p:spPr>
          <a:xfrm>
            <a:off x="2169543" y="2270514"/>
            <a:ext cx="5951111" cy="339725"/>
          </a:xfrm>
          <a:prstGeom prst="rect">
            <a:avLst/>
          </a:prstGeom>
        </p:spPr>
        <p:txBody>
          <a:bodyPr lIns="0" tIns="0" rIns="0" bIns="0" rtlCol="0" anchor="t">
            <a:spAutoFit/>
          </a:bodyPr>
          <a:lstStyle/>
          <a:p>
            <a:pPr>
              <a:lnSpc>
                <a:spcPts val="2799"/>
              </a:lnSpc>
              <a:spcBef>
                <a:spcPct val="0"/>
              </a:spcBef>
            </a:pPr>
            <a:r>
              <a:rPr lang="en-US" sz="1999" dirty="0">
                <a:solidFill>
                  <a:srgbClr val="171616"/>
                </a:solidFill>
                <a:latin typeface="Open Sans Bold"/>
              </a:rPr>
              <a:t>V01-38 </a:t>
            </a:r>
            <a:r>
              <a:rPr lang="en-US" sz="1999" u="sng" dirty="0">
                <a:solidFill>
                  <a:srgbClr val="171616"/>
                </a:solidFill>
                <a:latin typeface="Open Sans Bold"/>
                <a:hlinkClick r:id="rId2"/>
              </a:rPr>
              <a:t>(View on a map)</a:t>
            </a:r>
            <a:endParaRPr lang="en-US" sz="1999" u="sng" dirty="0">
              <a:solidFill>
                <a:srgbClr val="171616"/>
              </a:solidFill>
              <a:latin typeface="Open Sans Bold"/>
            </a:endParaRPr>
          </a:p>
        </p:txBody>
      </p:sp>
      <p:grpSp>
        <p:nvGrpSpPr>
          <p:cNvPr id="7" name="Group 7"/>
          <p:cNvGrpSpPr>
            <a:grpSpLocks noChangeAspect="1"/>
          </p:cNvGrpSpPr>
          <p:nvPr/>
        </p:nvGrpSpPr>
        <p:grpSpPr>
          <a:xfrm>
            <a:off x="60335" y="80446"/>
            <a:ext cx="1152415" cy="1152415"/>
            <a:chOff x="0" y="0"/>
            <a:chExt cx="2787650" cy="2787650"/>
          </a:xfrm>
        </p:grpSpPr>
        <p:sp>
          <p:nvSpPr>
            <p:cNvPr id="8" name="Freeform 8"/>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DDD0BC"/>
            </a:solidFill>
          </p:spPr>
        </p:sp>
      </p:grpSp>
      <p:grpSp>
        <p:nvGrpSpPr>
          <p:cNvPr id="9" name="Group 9"/>
          <p:cNvGrpSpPr/>
          <p:nvPr/>
        </p:nvGrpSpPr>
        <p:grpSpPr>
          <a:xfrm>
            <a:off x="9801590" y="6681295"/>
            <a:ext cx="3377368" cy="1127078"/>
            <a:chOff x="0" y="0"/>
            <a:chExt cx="4503158" cy="1502771"/>
          </a:xfrm>
        </p:grpSpPr>
        <p:grpSp>
          <p:nvGrpSpPr>
            <p:cNvPr id="10" name="Group 10"/>
            <p:cNvGrpSpPr/>
            <p:nvPr/>
          </p:nvGrpSpPr>
          <p:grpSpPr>
            <a:xfrm>
              <a:off x="0" y="0"/>
              <a:ext cx="4503158" cy="1502771"/>
              <a:chOff x="0" y="0"/>
              <a:chExt cx="2464146" cy="822322"/>
            </a:xfrm>
          </p:grpSpPr>
          <p:sp>
            <p:nvSpPr>
              <p:cNvPr id="11" name="Freeform 11"/>
              <p:cNvSpPr/>
              <p:nvPr/>
            </p:nvSpPr>
            <p:spPr>
              <a:xfrm>
                <a:off x="0" y="0"/>
                <a:ext cx="2464146" cy="822322"/>
              </a:xfrm>
              <a:custGeom>
                <a:avLst/>
                <a:gdLst/>
                <a:ahLst/>
                <a:cxnLst/>
                <a:rect l="l" t="t" r="r" b="b"/>
                <a:pathLst>
                  <a:path w="2464146" h="822322">
                    <a:moveTo>
                      <a:pt x="2339686" y="822322"/>
                    </a:moveTo>
                    <a:lnTo>
                      <a:pt x="124460" y="822322"/>
                    </a:lnTo>
                    <a:cubicBezTo>
                      <a:pt x="55880" y="822322"/>
                      <a:pt x="0" y="766442"/>
                      <a:pt x="0" y="697862"/>
                    </a:cubicBezTo>
                    <a:lnTo>
                      <a:pt x="0" y="124460"/>
                    </a:lnTo>
                    <a:cubicBezTo>
                      <a:pt x="0" y="55880"/>
                      <a:pt x="55880" y="0"/>
                      <a:pt x="124460" y="0"/>
                    </a:cubicBezTo>
                    <a:lnTo>
                      <a:pt x="2339686" y="0"/>
                    </a:lnTo>
                    <a:cubicBezTo>
                      <a:pt x="2408266" y="0"/>
                      <a:pt x="2464146" y="55880"/>
                      <a:pt x="2464146" y="124460"/>
                    </a:cubicBezTo>
                    <a:lnTo>
                      <a:pt x="2464146" y="697862"/>
                    </a:lnTo>
                    <a:cubicBezTo>
                      <a:pt x="2464146" y="766442"/>
                      <a:pt x="2408266" y="822322"/>
                      <a:pt x="2339686" y="822322"/>
                    </a:cubicBezTo>
                    <a:close/>
                  </a:path>
                </a:pathLst>
              </a:custGeom>
              <a:solidFill>
                <a:srgbClr val="DDD0BC"/>
              </a:solidFill>
            </p:spPr>
          </p:sp>
        </p:grpSp>
        <p:sp>
          <p:nvSpPr>
            <p:cNvPr id="12" name="TextBox 12"/>
            <p:cNvSpPr txBox="1"/>
            <p:nvPr/>
          </p:nvSpPr>
          <p:spPr>
            <a:xfrm>
              <a:off x="431609" y="174805"/>
              <a:ext cx="3639939" cy="1143048"/>
            </a:xfrm>
            <a:prstGeom prst="rect">
              <a:avLst/>
            </a:prstGeom>
          </p:spPr>
          <p:txBody>
            <a:bodyPr lIns="0" tIns="0" rIns="0" bIns="0" rtlCol="0" anchor="t">
              <a:spAutoFit/>
            </a:bodyPr>
            <a:lstStyle/>
            <a:p>
              <a:pPr>
                <a:lnSpc>
                  <a:spcPts val="1679"/>
                </a:lnSpc>
              </a:pPr>
              <a:r>
                <a:rPr lang="en-US" sz="1200" dirty="0">
                  <a:solidFill>
                    <a:srgbClr val="171616"/>
                  </a:solidFill>
                  <a:latin typeface="Canva Sans Bold"/>
                </a:rPr>
                <a:t>Contact</a:t>
              </a:r>
            </a:p>
            <a:p>
              <a:pPr>
                <a:lnSpc>
                  <a:spcPts val="1679"/>
                </a:lnSpc>
              </a:pPr>
              <a:r>
                <a:rPr lang="en-US" sz="1200" dirty="0">
                  <a:solidFill>
                    <a:srgbClr val="171616"/>
                  </a:solidFill>
                  <a:latin typeface="Canva Sans"/>
                </a:rPr>
                <a:t>website: </a:t>
              </a:r>
              <a:r>
                <a:rPr lang="en-US" sz="1200" u="sng" dirty="0">
                  <a:solidFill>
                    <a:srgbClr val="171616"/>
                  </a:solidFill>
                  <a:latin typeface="Canva Sans Italics"/>
                  <a:hlinkClick r:id="rId3"/>
                </a:rPr>
                <a:t>Old Library</a:t>
              </a:r>
              <a:endParaRPr lang="en-US" sz="1200" u="sng" dirty="0">
                <a:solidFill>
                  <a:srgbClr val="171616"/>
                </a:solidFill>
                <a:latin typeface="Canva Sans Italics"/>
              </a:endParaRPr>
            </a:p>
            <a:p>
              <a:pPr>
                <a:lnSpc>
                  <a:spcPts val="1679"/>
                </a:lnSpc>
              </a:pPr>
              <a:r>
                <a:rPr lang="en-US" sz="1200" dirty="0">
                  <a:solidFill>
                    <a:srgbClr val="171616"/>
                  </a:solidFill>
                  <a:latin typeface="Canva Sans"/>
                </a:rPr>
                <a:t>phone: 603-383-6861</a:t>
              </a:r>
            </a:p>
            <a:p>
              <a:pPr>
                <a:lnSpc>
                  <a:spcPts val="1679"/>
                </a:lnSpc>
              </a:pPr>
              <a:endParaRPr lang="en-US" sz="1200" dirty="0">
                <a:solidFill>
                  <a:srgbClr val="171616"/>
                </a:solidFill>
                <a:latin typeface="Canva Sans"/>
              </a:endParaRPr>
            </a:p>
          </p:txBody>
        </p:sp>
      </p:grpSp>
      <p:grpSp>
        <p:nvGrpSpPr>
          <p:cNvPr id="13" name="Group 13"/>
          <p:cNvGrpSpPr/>
          <p:nvPr/>
        </p:nvGrpSpPr>
        <p:grpSpPr>
          <a:xfrm>
            <a:off x="9801590" y="1403738"/>
            <a:ext cx="8486410" cy="5143500"/>
            <a:chOff x="0" y="0"/>
            <a:chExt cx="11315214" cy="6858000"/>
          </a:xfrm>
        </p:grpSpPr>
        <p:pic>
          <p:nvPicPr>
            <p:cNvPr id="14" name="Picture 14"/>
            <p:cNvPicPr>
              <a:picLocks noChangeAspect="1"/>
            </p:cNvPicPr>
            <p:nvPr/>
          </p:nvPicPr>
          <p:blipFill>
            <a:blip r:embed="rId4"/>
            <a:srcRect t="2894" b="2894"/>
            <a:stretch>
              <a:fillRect/>
            </a:stretch>
          </p:blipFill>
          <p:spPr>
            <a:xfrm>
              <a:off x="0" y="0"/>
              <a:ext cx="11315214" cy="6858000"/>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1586</TotalTime>
  <Words>1807</Words>
  <Application>Microsoft Macintosh PowerPoint</Application>
  <PresentationFormat>Custom</PresentationFormat>
  <Paragraphs>265</Paragraphs>
  <Slides>25</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Open Sans</vt:lpstr>
      <vt:lpstr>Open Sans Bold</vt:lpstr>
      <vt:lpstr>Open Sans Light Bold</vt:lpstr>
      <vt:lpstr>Open Sans Light</vt:lpstr>
      <vt:lpstr>Canva Sans Italics</vt:lpstr>
      <vt:lpstr>Raleway</vt:lpstr>
      <vt:lpstr>Calibri</vt:lpstr>
      <vt:lpstr>Canva Sans</vt:lpstr>
      <vt:lpstr>Arial</vt:lpstr>
      <vt:lpstr>Canva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Jackson Facilities</dc:title>
  <cp:lastModifiedBy>Microsoft Office User</cp:lastModifiedBy>
  <cp:revision>12</cp:revision>
  <cp:lastPrinted>2022-09-26T14:32:02Z</cp:lastPrinted>
  <dcterms:created xsi:type="dcterms:W3CDTF">2006-08-16T00:00:00Z</dcterms:created>
  <dcterms:modified xsi:type="dcterms:W3CDTF">2022-11-12T01:11:54Z</dcterms:modified>
  <dc:identifier>DAFKiXfbALg</dc:identifier>
</cp:coreProperties>
</file>